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_rels/notesSlide4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6.xml.rels" ContentType="application/vnd.openxmlformats-package.relationships+xml"/>
  <Override PartName="/ppt/notesSlides/_rels/notesSlide20.xml.rels" ContentType="application/vnd.openxmlformats-package.relationships+xml"/>
  <Override PartName="/ppt/notesSlides/_rels/notesSlide7.xml.rels" ContentType="application/vnd.openxmlformats-package.relationships+xml"/>
  <Override PartName="/ppt/notesSlides/_rels/notesSlide24.xml.rels" ContentType="application/vnd.openxmlformats-package.relationships+xml"/>
  <Override PartName="/ppt/notesSlides/_rels/notesSlide13.xml.rels" ContentType="application/vnd.openxmlformats-package.relationships+xml"/>
  <Override PartName="/ppt/notesSlides/_rels/notesSlide22.xml.rels" ContentType="application/vnd.openxmlformats-package.relationships+xml"/>
  <Override PartName="/ppt/notesSlides/_rels/notesSlide17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60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22.xml" ContentType="application/vnd.openxmlformats-officedocument.presentationml.slide+xml"/>
  <Override PartName="/ppt/slides/slide6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2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_rels/slide26.xml.rels" ContentType="application/vnd.openxmlformats-package.relationships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2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23.xml.rels" ContentType="application/vnd.openxmlformats-package.relationships+xml"/>
  <Override PartName="/ppt/slides/_rels/slide6.xml.rels" ContentType="application/vnd.openxmlformats-package.relationships+xml"/>
  <Override PartName="/ppt/slides/_rels/slide24.xml.rels" ContentType="application/vnd.openxmlformats-package.relationships+xml"/>
  <Override PartName="/ppt/slides/_rels/slide7.xml.rels" ContentType="application/vnd.openxmlformats-package.relationships+xml"/>
  <Override PartName="/ppt/slides/_rels/slide25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7.xml.rels" ContentType="application/vnd.openxmlformats-package.relationships+xml"/>
  <Override PartName="/ppt/media/image28.png" ContentType="image/png"/>
  <Override PartName="/ppt/media/image1.jpeg" ContentType="image/jpeg"/>
  <Override PartName="/ppt/media/image17.jpeg" ContentType="image/jpeg"/>
  <Override PartName="/ppt/media/image3.png" ContentType="image/png"/>
  <Override PartName="/ppt/media/image54.jpeg" ContentType="image/jpeg"/>
  <Override PartName="/ppt/media/image2.jpeg" ContentType="image/jpeg"/>
  <Override PartName="/ppt/media/image8.png" ContentType="image/png"/>
  <Override PartName="/ppt/media/image45.jpeg" ContentType="image/jpeg"/>
  <Override PartName="/ppt/media/image4.png" ContentType="image/png"/>
  <Override PartName="/ppt/media/image5.jpeg" ContentType="image/jpeg"/>
  <Override PartName="/ppt/media/image57.jpeg" ContentType="image/jpeg"/>
  <Override PartName="/ppt/media/image6.png" ContentType="image/png"/>
  <Override PartName="/ppt/media/image34.jpeg" ContentType="image/jpeg"/>
  <Override PartName="/ppt/media/image9.png" ContentType="image/png"/>
  <Override PartName="/ppt/media/image7.jpeg" ContentType="image/jpeg"/>
  <Override PartName="/ppt/media/image59.jpeg" ContentType="image/jpeg"/>
  <Override PartName="/ppt/media/image10.jpeg" ContentType="image/jpeg"/>
  <Override PartName="/ppt/media/image56.png" ContentType="image/png"/>
  <Override PartName="/ppt/media/image66.png" ContentType="image/png"/>
  <Override PartName="/ppt/media/image11.jpeg" ContentType="image/jpeg"/>
  <Override PartName="/ppt/media/image12.png" ContentType="image/png"/>
  <Override PartName="/ppt/media/image13.png" ContentType="image/png"/>
  <Override PartName="/ppt/media/image46.jpeg" ContentType="image/jpeg"/>
  <Override PartName="/ppt/media/image14.jpeg" ContentType="image/jpeg"/>
  <Override PartName="/ppt/media/image29.png" ContentType="image/png"/>
  <Override PartName="/ppt/media/image15.png" ContentType="image/png"/>
  <Override PartName="/ppt/media/image35.jpeg" ContentType="image/jpeg"/>
  <Override PartName="/ppt/media/image16.jpeg" ContentType="image/jpeg"/>
  <Override PartName="/ppt/media/image18.png" ContentType="image/png"/>
  <Override PartName="/ppt/media/image52.jpeg" ContentType="image/jpeg"/>
  <Override PartName="/ppt/media/image80.jpeg" ContentType="image/jpeg"/>
  <Override PartName="/ppt/media/image19.png" ContentType="image/png"/>
  <Override PartName="/ppt/media/image20.jpeg" ContentType="image/jpeg"/>
  <Override PartName="/ppt/media/image44.png" ContentType="image/png"/>
  <Override PartName="/ppt/media/image21.jpeg" ContentType="image/jpeg"/>
  <Override PartName="/ppt/media/image22.jpeg" ContentType="image/jpe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64.jpeg" ContentType="image/jpeg"/>
  <Override PartName="/ppt/media/image27.png" ContentType="image/png"/>
  <Override PartName="/ppt/media/image30.jpeg" ContentType="image/jpeg"/>
  <Override PartName="/ppt/media/image31.jpeg" ContentType="image/jpeg"/>
  <Override PartName="/ppt/media/image42.png" ContentType="image/png"/>
  <Override PartName="/ppt/media/image32.jpeg" ContentType="image/jpeg"/>
  <Override PartName="/ppt/media/image33.png" ContentType="image/png"/>
  <Override PartName="/ppt/media/image48.jpeg" ContentType="image/jpeg"/>
  <Override PartName="/ppt/media/image36.png" ContentType="image/png"/>
  <Override PartName="/ppt/media/image37.jpeg" ContentType="image/jpeg"/>
  <Override PartName="/ppt/media/image38.jpeg" ContentType="image/jpeg"/>
  <Override PartName="/ppt/media/image82.jpeg" ContentType="image/jpeg"/>
  <Override PartName="/ppt/media/image39.png" ContentType="image/png"/>
  <Override PartName="/ppt/media/image40.jpeg" ContentType="image/jpeg"/>
  <Override PartName="/ppt/media/image41.jpeg" ContentType="image/jpeg"/>
  <Override PartName="/ppt/media/image43.jpeg" ContentType="image/jpeg"/>
  <Override PartName="/ppt/media/image50.png" ContentType="image/png"/>
  <Override PartName="/ppt/media/image47.png" ContentType="image/png"/>
  <Override PartName="/ppt/media/image49.jpeg" ContentType="image/jpeg"/>
  <Override PartName="/ppt/media/image51.png" ContentType="image/png"/>
  <Override PartName="/ppt/media/image53.png" ContentType="image/png"/>
  <Override PartName="/ppt/media/image55.png" ContentType="image/png"/>
  <Override PartName="/ppt/media/image58.png" ContentType="image/png"/>
  <Override PartName="/ppt/media/image60.png" ContentType="image/png"/>
  <Override PartName="/ppt/media/image61.png" ContentType="image/png"/>
  <Override PartName="/ppt/media/image62.jpeg" ContentType="image/jpeg"/>
  <Override PartName="/ppt/media/image63.png" ContentType="image/png"/>
  <Override PartName="/ppt/media/image65.png" ContentType="image/png"/>
  <Override PartName="/ppt/media/image67.jpeg" ContentType="image/jpeg"/>
  <Override PartName="/ppt/media/image68.png" ContentType="image/png"/>
  <Override PartName="/ppt/media/image69.png" ContentType="image/png"/>
  <Override PartName="/ppt/media/image70.jpeg" ContentType="image/jpeg"/>
  <Override PartName="/ppt/media/image71.png" ContentType="image/png"/>
  <Override PartName="/ppt/media/image72.jpeg" ContentType="image/jpeg"/>
  <Override PartName="/ppt/media/image73.jpeg" ContentType="image/jpeg"/>
  <Override PartName="/ppt/media/image74.jpeg" ContentType="image/jpeg"/>
  <Override PartName="/ppt/media/image75.jpeg" ContentType="image/jpeg"/>
  <Override PartName="/ppt/media/image76.png" ContentType="image/png"/>
  <Override PartName="/ppt/media/image77.jpeg" ContentType="image/jpeg"/>
  <Override PartName="/ppt/media/image78.jpeg" ContentType="image/jpeg"/>
  <Override PartName="/ppt/media/image79.png" ContentType="image/png"/>
  <Override PartName="/ppt/media/image86.jpeg" ContentType="image/jpeg"/>
  <Override PartName="/ppt/media/image81.png" ContentType="image/png"/>
  <Override PartName="/ppt/media/image83.png" ContentType="image/png"/>
  <Override PartName="/ppt/media/image84.jpeg" ContentType="image/jpeg"/>
  <Override PartName="/ppt/media/image85.png" ContentType="image/png"/>
  <Override PartName="/ppt/media/image87.png" ContentType="image/png"/>
  <Override PartName="/ppt/media/image88.jpeg" ContentType="image/jpeg"/>
  <Override PartName="/ppt/media/image89.jpeg" ContentType="image/jpeg"/>
  <Override PartName="/ppt/media/image90.jpeg" ContentType="image/jpeg"/>
  <Override PartName="/ppt/media/image91.png" ContentType="image/png"/>
  <Override PartName="/ppt/media/image92.jpeg" ContentType="image/jpeg"/>
  <Override PartName="/ppt/media/image9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9144000" cy="51435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desplazar la página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2000" spc="-1" strike="noStrike">
                <a:latin typeface="Arial"/>
              </a:rPr>
              <a:t>Pulse para editar el formato de las notas</a:t>
            </a:r>
            <a:endParaRPr b="0" lang="es-ES" sz="2000" spc="-1" strike="noStrike">
              <a:latin typeface="Arial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s-ES" sz="1400" spc="-1" strike="noStrike">
                <a:latin typeface="Times New Roman"/>
              </a:rPr>
              <a:t>&lt;cabecera&gt;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s-ES" sz="1400" spc="-1" strike="noStrike">
                <a:latin typeface="Times New Roman"/>
              </a:rPr>
              <a:t>&lt;fecha/hora&gt;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s-ES" sz="1400" spc="-1" strike="noStrike">
                <a:latin typeface="Times New Roman"/>
              </a:rPr>
              <a:t>&lt;pie de página&gt;</a:t>
            </a:r>
            <a:endParaRPr b="0" lang="es-ES" sz="1400" spc="-1" strike="noStrike">
              <a:latin typeface="Times New Roman"/>
            </a:endParaRPr>
          </a:p>
        </p:txBody>
      </p:sp>
      <p:sp>
        <p:nvSpPr>
          <p:cNvPr id="19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9137039-3C39-4D86-BCBF-60D10FC8419A}" type="slidenum">
              <a:rPr b="0" lang="es-ES" sz="1400" spc="-1" strike="noStrike">
                <a:latin typeface="Times New Roman"/>
              </a:rPr>
              <a:t>&lt;número&gt;</a:t>
            </a:fld>
            <a:endParaRPr b="0" lang="es-E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3.xml.rels><?xml version="1.0" encoding="UTF-8"?>
<Relationships xmlns="http://schemas.openxmlformats.org/package/2006/relationships"><Relationship Id="rId1" Type="http://schemas.openxmlformats.org/officeDocument/2006/relationships/slide" Target="../slides/slide13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17.xml.rels><?xml version="1.0" encoding="UTF-8"?>
<Relationships xmlns="http://schemas.openxmlformats.org/package/2006/relationships"><Relationship Id="rId1" Type="http://schemas.openxmlformats.org/officeDocument/2006/relationships/slide" Target="../slides/slide17.xml"/><Relationship Id="rId2" Type="http://schemas.openxmlformats.org/officeDocument/2006/relationships/notesMaster" Target="../notesMasters/notesMaster1.xml"/>
</Relationships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_rels/notesSlide22.xml.rels><?xml version="1.0" encoding="UTF-8"?>
<Relationships xmlns="http://schemas.openxmlformats.org/package/2006/relationships"><Relationship Id="rId1" Type="http://schemas.openxmlformats.org/officeDocument/2006/relationships/slide" Target="../slides/slide22.xml"/><Relationship Id="rId2" Type="http://schemas.openxmlformats.org/officeDocument/2006/relationships/notesMaster" Target="../notesMasters/notesMaster1.xml"/>
</Relationships>
</file>

<file path=ppt/notesSlides/_rels/notesSlide24.xml.rels><?xml version="1.0" encoding="UTF-8"?>
<Relationships xmlns="http://schemas.openxmlformats.org/package/2006/relationships"><Relationship Id="rId1" Type="http://schemas.openxmlformats.org/officeDocument/2006/relationships/slide" Target="../slides/slide24.xml"/><Relationship Id="rId2" Type="http://schemas.openxmlformats.org/officeDocument/2006/relationships/notesMaster" Target="../notesMasters/notesMaster1.xml"/>
</Relationships>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
</Relationships>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5480" cy="4007880"/>
          </a:xfrm>
          <a:prstGeom prst="rect">
            <a:avLst/>
          </a:prstGeom>
        </p:spPr>
      </p:sp>
      <p:sp>
        <p:nvSpPr>
          <p:cNvPr id="422" name="CustomShape 2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F2B19C03-2D69-4D8B-B4F0-8B5E2D5B2C4A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ldImg"/>
          </p:nvPr>
        </p:nvSpPr>
        <p:spPr>
          <a:xfrm>
            <a:off x="216000" y="812880"/>
            <a:ext cx="7125480" cy="4007880"/>
          </a:xfrm>
          <a:prstGeom prst="rect">
            <a:avLst/>
          </a:prstGeom>
        </p:spPr>
      </p:sp>
      <p:sp>
        <p:nvSpPr>
          <p:cNvPr id="424" name="CustomShape 2"/>
          <p:cNvSpPr/>
          <p:nvPr/>
        </p:nvSpPr>
        <p:spPr>
          <a:xfrm>
            <a:off x="4278960" y="10157400"/>
            <a:ext cx="3279600" cy="533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CE80CD9-D225-44E9-AC67-F9AA86B36FDE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ldImg"/>
          </p:nvPr>
        </p:nvSpPr>
        <p:spPr>
          <a:xfrm>
            <a:off x="217440" y="812880"/>
            <a:ext cx="7124040" cy="4007880"/>
          </a:xfrm>
          <a:prstGeom prst="rect">
            <a:avLst/>
          </a:prstGeom>
        </p:spPr>
      </p:sp>
      <p:sp>
        <p:nvSpPr>
          <p:cNvPr id="426" name="CustomShape 2"/>
          <p:cNvSpPr/>
          <p:nvPr/>
        </p:nvSpPr>
        <p:spPr>
          <a:xfrm>
            <a:off x="4278960" y="10157400"/>
            <a:ext cx="3279960" cy="533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 algn="r">
              <a:lnSpc>
                <a:spcPct val="100000"/>
              </a:lnSpc>
            </a:pPr>
            <a:fld id="{C17D72B0-F5F8-46A5-8CC3-6F7404B432A5}" type="slidenum">
              <a:rPr b="0" lang="es-ES" sz="1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1</a:t>
            </a:fld>
            <a:endParaRPr b="0" lang="es-ES" sz="1400" spc="-1" strike="noStrike">
              <a:latin typeface="Arial"/>
            </a:endParaRPr>
          </a:p>
        </p:txBody>
      </p:sp>
    </p:spTree>
  </p:cSld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280" cy="3426840"/>
          </a:xfrm>
          <a:prstGeom prst="rect">
            <a:avLst/>
          </a:prstGeom>
        </p:spPr>
      </p:sp>
      <p:sp>
        <p:nvSpPr>
          <p:cNvPr id="428" name="CustomShape 2"/>
          <p:cNvSpPr/>
          <p:nvPr/>
        </p:nvSpPr>
        <p:spPr>
          <a:xfrm>
            <a:off x="3885840" y="8684640"/>
            <a:ext cx="296892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5000" bIns="45000" anchor="b">
            <a:noAutofit/>
          </a:bodyPr>
          <a:p>
            <a:pPr algn="r">
              <a:lnSpc>
                <a:spcPct val="100000"/>
              </a:lnSpc>
            </a:pPr>
            <a:fld id="{6FA2C6B6-D14C-4375-9476-362EA0605EC8}" type="slidenum">
              <a:rPr b="0" lang="es-E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280" cy="3426840"/>
          </a:xfrm>
          <a:prstGeom prst="rect">
            <a:avLst/>
          </a:prstGeom>
        </p:spPr>
      </p:sp>
      <p:sp>
        <p:nvSpPr>
          <p:cNvPr id="430" name="CustomShape 2"/>
          <p:cNvSpPr/>
          <p:nvPr/>
        </p:nvSpPr>
        <p:spPr>
          <a:xfrm>
            <a:off x="3885840" y="8684640"/>
            <a:ext cx="296892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5000" bIns="45000" anchor="b">
            <a:noAutofit/>
          </a:bodyPr>
          <a:p>
            <a:pPr algn="r">
              <a:lnSpc>
                <a:spcPct val="100000"/>
              </a:lnSpc>
            </a:pPr>
            <a:fld id="{01E8AC4E-2251-472E-89A0-D713D08A01F8}" type="slidenum">
              <a:rPr b="0" lang="es-E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5520" cy="3428640"/>
          </a:xfrm>
          <a:prstGeom prst="rect">
            <a:avLst/>
          </a:prstGeom>
        </p:spPr>
      </p:sp>
      <p:sp>
        <p:nvSpPr>
          <p:cNvPr id="432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960" cy="4113360"/>
          </a:xfrm>
          <a:prstGeom prst="rect">
            <a:avLst/>
          </a:prstGeom>
        </p:spPr>
        <p:txBody>
          <a:bodyPr lIns="0" rIns="0" tIns="91440" bIns="91440">
            <a:noAutofit/>
          </a:bodyPr>
          <a:p>
            <a:pPr marL="216000" indent="-21564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  <a:p>
            <a:pPr marL="216000" indent="-215640">
              <a:lnSpc>
                <a:spcPct val="100000"/>
              </a:lnSpc>
            </a:pPr>
            <a:endParaRPr b="0" lang="es-ES" sz="2000" spc="-1" strike="noStrike">
              <a:latin typeface="Arial"/>
            </a:endParaRPr>
          </a:p>
        </p:txBody>
      </p:sp>
    </p:spTree>
  </p:cSld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sldImg"/>
          </p:nvPr>
        </p:nvSpPr>
        <p:spPr>
          <a:xfrm>
            <a:off x="47520" y="686520"/>
            <a:ext cx="6762600" cy="3426480"/>
          </a:xfrm>
          <a:prstGeom prst="rect">
            <a:avLst/>
          </a:prstGeom>
        </p:spPr>
      </p:sp>
      <p:sp>
        <p:nvSpPr>
          <p:cNvPr id="416" name="CustomShape 2"/>
          <p:cNvSpPr/>
          <p:nvPr/>
        </p:nvSpPr>
        <p:spPr>
          <a:xfrm>
            <a:off x="3885480" y="8685000"/>
            <a:ext cx="2970360" cy="456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5000" bIns="45000" anchor="b">
            <a:noAutofit/>
          </a:bodyPr>
          <a:p>
            <a:pPr algn="r">
              <a:lnSpc>
                <a:spcPct val="100000"/>
              </a:lnSpc>
            </a:pPr>
            <a:fld id="{12F6C3F3-65DD-4C85-9077-2AE41774CB3C}" type="slidenum">
              <a:rPr b="0" lang="es-ES" sz="1200" spc="-1" strike="noStrike">
                <a:solidFill>
                  <a:srgbClr val="000000"/>
                </a:solidFill>
                <a:latin typeface="Calibri"/>
                <a:ea typeface="Calibri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sldImg"/>
          </p:nvPr>
        </p:nvSpPr>
        <p:spPr>
          <a:xfrm>
            <a:off x="45720" y="685080"/>
            <a:ext cx="6765840" cy="3428280"/>
          </a:xfrm>
          <a:prstGeom prst="rect">
            <a:avLst/>
          </a:prstGeom>
        </p:spPr>
      </p:sp>
      <p:sp>
        <p:nvSpPr>
          <p:cNvPr id="418" name="CustomShape 2"/>
          <p:cNvSpPr/>
          <p:nvPr/>
        </p:nvSpPr>
        <p:spPr>
          <a:xfrm>
            <a:off x="3885840" y="8684640"/>
            <a:ext cx="296964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5000" bIns="45000" anchor="b">
            <a:noAutofit/>
          </a:bodyPr>
          <a:p>
            <a:pPr algn="r">
              <a:lnSpc>
                <a:spcPct val="100000"/>
              </a:lnSpc>
            </a:pPr>
            <a:fld id="{0E4FC0B8-281D-4E32-84D7-95108AF01588}" type="slidenum">
              <a:rPr b="0" lang="es-E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sldImg"/>
          </p:nvPr>
        </p:nvSpPr>
        <p:spPr>
          <a:xfrm>
            <a:off x="382680" y="685800"/>
            <a:ext cx="6092280" cy="3427200"/>
          </a:xfrm>
          <a:prstGeom prst="rect">
            <a:avLst/>
          </a:prstGeom>
        </p:spPr>
      </p:sp>
      <p:sp>
        <p:nvSpPr>
          <p:cNvPr id="420" name="CustomShape 2"/>
          <p:cNvSpPr/>
          <p:nvPr/>
        </p:nvSpPr>
        <p:spPr>
          <a:xfrm>
            <a:off x="3885840" y="8684640"/>
            <a:ext cx="2969640" cy="45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89640" rIns="89640" tIns="45000" bIns="45000" anchor="b">
            <a:noAutofit/>
          </a:bodyPr>
          <a:p>
            <a:pPr algn="r">
              <a:lnSpc>
                <a:spcPct val="100000"/>
              </a:lnSpc>
            </a:pPr>
            <a:fld id="{8DB181D4-66D2-42A8-AB21-D50D6F1E36FE}" type="slidenum">
              <a:rPr b="0" lang="es-ES" sz="1200" spc="-1" strike="noStrike">
                <a:solidFill>
                  <a:srgbClr val="000000"/>
                </a:solidFill>
                <a:latin typeface="Arial"/>
                <a:ea typeface="Arial"/>
              </a:rPr>
              <a:t>1</a:t>
            </a:fld>
            <a:endParaRPr b="0" lang="es-ES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5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457200" y="205200"/>
            <a:ext cx="8229240" cy="3981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323964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6022080" y="120348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6"/>
          <p:cNvSpPr>
            <a:spLocks noGrp="1"/>
          </p:cNvSpPr>
          <p:nvPr>
            <p:ph type="body"/>
          </p:nvPr>
        </p:nvSpPr>
        <p:spPr>
          <a:xfrm>
            <a:off x="323964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7"/>
          <p:cNvSpPr>
            <a:spLocks noGrp="1"/>
          </p:cNvSpPr>
          <p:nvPr>
            <p:ph type="body"/>
          </p:nvPr>
        </p:nvSpPr>
        <p:spPr>
          <a:xfrm>
            <a:off x="6022080" y="2761920"/>
            <a:ext cx="26496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</p:spPr>
        <p:txBody>
          <a:bodyPr tIns="91440" bIns="91440" anchor="b">
            <a:normAutofit/>
          </a:bodyPr>
          <a:p>
            <a:pPr algn="ctr"/>
            <a:r>
              <a:rPr b="0" lang="es-ES" sz="52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5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sldNum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</p:spPr>
        <p:txBody>
          <a:bodyPr tIns="91440" bIns="91440" anchor="ctr">
            <a:normAutofit/>
          </a:bodyPr>
          <a:p>
            <a:pPr algn="r">
              <a:lnSpc>
                <a:spcPct val="100000"/>
              </a:lnSpc>
            </a:pPr>
            <a:fld id="{01FBF899-717A-4B8A-B539-4A4882F8E4A4}" type="slidenum">
              <a:rPr b="0" lang="es-ES" sz="1000" spc="-1" strike="noStrike">
                <a:solidFill>
                  <a:srgbClr val="595959"/>
                </a:solidFill>
                <a:latin typeface="Arial"/>
                <a:ea typeface="Arial"/>
              </a:rPr>
              <a:t>&lt;número&gt;</a:t>
            </a:fld>
            <a:endParaRPr b="0" lang="es-ES" sz="10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8880" cy="8582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s-ES" sz="4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esquema del texto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jpeg"/><Relationship Id="rId4" Type="http://schemas.openxmlformats.org/officeDocument/2006/relationships/slideLayout" Target="../slideLayouts/slideLayout49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pn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image" Target="../media/image44.png"/><Relationship Id="rId3" Type="http://schemas.openxmlformats.org/officeDocument/2006/relationships/slideLayout" Target="../slideLayouts/slideLayout49.xml"/><Relationship Id="rId4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image" Target="../media/image47.png"/><Relationship Id="rId4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jpe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image" Target="../media/image53.png"/><Relationship Id="rId3" Type="http://schemas.openxmlformats.org/officeDocument/2006/relationships/image" Target="../media/image54.jpe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slideLayout" Target="../slideLayouts/slideLayout49.xml"/><Relationship Id="rId7" Type="http://schemas.openxmlformats.org/officeDocument/2006/relationships/notesSlide" Target="../notesSlides/notesSlide1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png"/><Relationship Id="rId3" Type="http://schemas.openxmlformats.org/officeDocument/2006/relationships/image" Target="../media/image59.jpe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png"/><Relationship Id="rId3" Type="http://schemas.openxmlformats.org/officeDocument/2006/relationships/image" Target="../media/image64.jpe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image" Target="../media/image6.pn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20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image" Target="../media/image71.png"/><Relationship Id="rId3" Type="http://schemas.openxmlformats.org/officeDocument/2006/relationships/image" Target="../media/image72.jpeg"/><Relationship Id="rId4" Type="http://schemas.openxmlformats.org/officeDocument/2006/relationships/hyperlink" Target="https://www.mscbs.gob.es/profesionales/saludPublica/prevPromocion/Estrategia/ConvocatoriaAyudas.htm" TargetMode="External"/><Relationship Id="rId5" Type="http://schemas.openxmlformats.org/officeDocument/2006/relationships/slideLayout" Target="../slideLayouts/slideLayout49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73.jpe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22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74.jpeg"/><Relationship Id="rId2" Type="http://schemas.openxmlformats.org/officeDocument/2006/relationships/image" Target="../media/image75.jpeg"/><Relationship Id="rId3" Type="http://schemas.openxmlformats.org/officeDocument/2006/relationships/image" Target="../media/image76.png"/><Relationship Id="rId4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7.jpeg"/><Relationship Id="rId2" Type="http://schemas.openxmlformats.org/officeDocument/2006/relationships/image" Target="../media/image78.jpe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49.xml"/><Relationship Id="rId5" Type="http://schemas.openxmlformats.org/officeDocument/2006/relationships/notesSlide" Target="../notesSlides/notesSlide24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80.jpeg"/><Relationship Id="rId2" Type="http://schemas.openxmlformats.org/officeDocument/2006/relationships/image" Target="../media/image81.png"/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slideLayout" Target="../slideLayouts/slideLayout49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4.jpeg"/><Relationship Id="rId2" Type="http://schemas.openxmlformats.org/officeDocument/2006/relationships/image" Target="../media/image85.png"/><Relationship Id="rId3" Type="http://schemas.openxmlformats.org/officeDocument/2006/relationships/image" Target="../media/image86.jpeg"/><Relationship Id="rId4" Type="http://schemas.openxmlformats.org/officeDocument/2006/relationships/image" Target="../media/image87.png"/><Relationship Id="rId5" Type="http://schemas.openxmlformats.org/officeDocument/2006/relationships/image" Target="../media/image88.jpeg"/><Relationship Id="rId6" Type="http://schemas.openxmlformats.org/officeDocument/2006/relationships/image" Target="../media/image89.jpeg"/><Relationship Id="rId7" Type="http://schemas.openxmlformats.org/officeDocument/2006/relationships/slideLayout" Target="../slideLayouts/slideLayout49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90.jpeg"/><Relationship Id="rId2" Type="http://schemas.openxmlformats.org/officeDocument/2006/relationships/image" Target="../media/image91.png"/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slideLayout" Target="../slideLayouts/slideLayout49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27.xml"/><Relationship Id="rId3" Type="http://schemas.openxmlformats.org/officeDocument/2006/relationships/notesSlide" Target="../notesSlides/notesSlide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slideLayout" Target="../slideLayouts/slideLayout2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37.xml"/><Relationship Id="rId4" Type="http://schemas.openxmlformats.org/officeDocument/2006/relationships/notesSlide" Target="../notesSlides/notesSlide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37.xml"/><Relationship Id="rId3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slideLayout" Target="../slideLayouts/slideLayout4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jpeg"/><Relationship Id="rId10" Type="http://schemas.openxmlformats.org/officeDocument/2006/relationships/image" Target="../media/image31.jpeg"/><Relationship Id="rId11" Type="http://schemas.openxmlformats.org/officeDocument/2006/relationships/slideLayout" Target="../slideLayouts/slideLayout4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212;p52" descr="Logo.jpg"/>
          <p:cNvPicPr/>
          <p:nvPr/>
        </p:nvPicPr>
        <p:blipFill>
          <a:blip r:embed="rId1"/>
          <a:stretch/>
        </p:blipFill>
        <p:spPr>
          <a:xfrm>
            <a:off x="8007480" y="4263120"/>
            <a:ext cx="824760" cy="615240"/>
          </a:xfrm>
          <a:prstGeom prst="rect">
            <a:avLst/>
          </a:prstGeom>
          <a:ln>
            <a:noFill/>
          </a:ln>
        </p:spPr>
      </p:pic>
      <p:pic>
        <p:nvPicPr>
          <p:cNvPr id="198" name="Google Shape;213;p52" descr="chelo islas canarias M .jpg"/>
          <p:cNvPicPr/>
          <p:nvPr/>
        </p:nvPicPr>
        <p:blipFill>
          <a:blip r:embed="rId2"/>
          <a:stretch/>
        </p:blipFill>
        <p:spPr>
          <a:xfrm>
            <a:off x="0" y="0"/>
            <a:ext cx="9143640" cy="1323000"/>
          </a:xfrm>
          <a:prstGeom prst="rect">
            <a:avLst/>
          </a:prstGeom>
          <a:ln>
            <a:noFill/>
          </a:ln>
        </p:spPr>
      </p:pic>
      <p:sp>
        <p:nvSpPr>
          <p:cNvPr id="199" name="CustomShape 1"/>
          <p:cNvSpPr/>
          <p:nvPr/>
        </p:nvSpPr>
        <p:spPr>
          <a:xfrm>
            <a:off x="3216600" y="4424040"/>
            <a:ext cx="3234960" cy="822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María Consuelo Company Sancho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Dirección General de Salud Pública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</p:txBody>
      </p:sp>
      <p:pic>
        <p:nvPicPr>
          <p:cNvPr id="200" name="Google Shape;215;p52" descr=""/>
          <p:cNvPicPr/>
          <p:nvPr/>
        </p:nvPicPr>
        <p:blipFill>
          <a:blip r:embed="rId3"/>
          <a:stretch/>
        </p:blipFill>
        <p:spPr>
          <a:xfrm rot="21578400">
            <a:off x="2520" y="4303800"/>
            <a:ext cx="2625120" cy="855000"/>
          </a:xfrm>
          <a:prstGeom prst="rect">
            <a:avLst/>
          </a:prstGeom>
          <a:ln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</p:spPr>
      </p:pic>
      <p:sp>
        <p:nvSpPr>
          <p:cNvPr id="201" name="CustomShape 2"/>
          <p:cNvSpPr/>
          <p:nvPr/>
        </p:nvSpPr>
        <p:spPr>
          <a:xfrm>
            <a:off x="8007480" y="4802400"/>
            <a:ext cx="934200" cy="39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ECIMPS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02" name="TextShape 3"/>
          <p:cNvSpPr txBox="1"/>
          <p:nvPr/>
        </p:nvSpPr>
        <p:spPr>
          <a:xfrm>
            <a:off x="58320" y="1239840"/>
            <a:ext cx="4088160" cy="20523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rmAutofit fontScale="44000"/>
          </a:bodyPr>
          <a:p>
            <a:pPr algn="ctr">
              <a:lnSpc>
                <a:spcPct val="100000"/>
              </a:lnSpc>
            </a:pPr>
            <a:r>
              <a:rPr b="0" lang="es-ES" sz="52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0" lang="es-ES" sz="4310" spc="-1" strike="noStrike">
                <a:solidFill>
                  <a:srgbClr val="000000"/>
                </a:solidFill>
                <a:latin typeface="Arial"/>
                <a:ea typeface="Arial"/>
              </a:rPr>
              <a:t>WEBINAR DE PRESENTACIÓN</a:t>
            </a:r>
            <a:br/>
            <a:r>
              <a:rPr b="0" lang="es-ES" sz="4310" spc="-1" strike="noStrike">
                <a:solidFill>
                  <a:srgbClr val="000000"/>
                </a:solidFill>
                <a:latin typeface="Arial"/>
                <a:ea typeface="Arial"/>
              </a:rPr>
              <a:t> EPSP- ECIMPS</a:t>
            </a:r>
            <a:endParaRPr b="0" lang="es-ES" sz="43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TextShape 4"/>
          <p:cNvSpPr txBox="1"/>
          <p:nvPr/>
        </p:nvSpPr>
        <p:spPr>
          <a:xfrm>
            <a:off x="277560" y="3292560"/>
            <a:ext cx="3436920" cy="792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rmAutofit fontScale="35000"/>
          </a:bodyPr>
          <a:p>
            <a:pPr algn="ctr">
              <a:lnSpc>
                <a:spcPct val="100000"/>
              </a:lnSpc>
            </a:pPr>
            <a:r>
              <a:rPr b="0" lang="es-ES" sz="2800" spc="-1" strike="noStrike">
                <a:solidFill>
                  <a:srgbClr val="595959"/>
                </a:solidFill>
                <a:latin typeface="Arial"/>
                <a:ea typeface="Arial"/>
              </a:rPr>
              <a:t>LANZAROTE/FUERTEVENTURA</a:t>
            </a:r>
            <a:endParaRPr b="0" lang="es-ES" sz="2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2800" spc="-1" strike="noStrike">
                <a:solidFill>
                  <a:srgbClr val="595959"/>
                </a:solidFill>
                <a:latin typeface="Arial"/>
                <a:ea typeface="Arial"/>
              </a:rPr>
              <a:t> </a:t>
            </a:r>
            <a:r>
              <a:rPr b="0" lang="es-ES" sz="2800" spc="-1" strike="noStrike">
                <a:solidFill>
                  <a:srgbClr val="595959"/>
                </a:solidFill>
                <a:latin typeface="Arial"/>
                <a:ea typeface="Arial"/>
              </a:rPr>
              <a:t>24-2-2021</a:t>
            </a:r>
            <a:endParaRPr b="0" lang="es-ES" sz="2800" spc="-1" strike="noStrike">
              <a:latin typeface="Arial"/>
            </a:endParaRPr>
          </a:p>
        </p:txBody>
      </p:sp>
      <p:pic>
        <p:nvPicPr>
          <p:cNvPr id="204" name="Google Shape;219;p52" descr=""/>
          <p:cNvPicPr/>
          <p:nvPr/>
        </p:nvPicPr>
        <p:blipFill>
          <a:blip r:embed="rId4"/>
          <a:stretch/>
        </p:blipFill>
        <p:spPr>
          <a:xfrm>
            <a:off x="4803120" y="1384560"/>
            <a:ext cx="3732120" cy="2700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59;p61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306" name="Google Shape;360;p61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sp>
        <p:nvSpPr>
          <p:cNvPr id="307" name="CustomShape 1"/>
          <p:cNvSpPr/>
          <p:nvPr/>
        </p:nvSpPr>
        <p:spPr>
          <a:xfrm>
            <a:off x="162360" y="2081160"/>
            <a:ext cx="8818560" cy="25585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1. Desarrollar la Estrategia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 de Promoción de la Salud y Prevención del Sistema Nacional de Salud en la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Comunidad Autónoma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, contemplando nuestra idiosincrasia geográfica, social y política.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2. Consolidar el desarrollo de la Implementación local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de la EPSyP.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3.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Constituir la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Red Canaria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“Islas y Municipios Promotores de la Salud.”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4. Constituir la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Comisión Técnica Permanente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 de “Islas y Municipios Promotores de la Salud”.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0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5. Constituir la 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Escuela Regional de Salud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, estructurada dentro del Servicio Canario de la Salud.</a:t>
            </a:r>
            <a:endParaRPr b="0" lang="es-ES" sz="1400" spc="-1" strike="noStrike">
              <a:latin typeface="Arial"/>
            </a:endParaRPr>
          </a:p>
        </p:txBody>
      </p:sp>
      <p:grpSp>
        <p:nvGrpSpPr>
          <p:cNvPr id="308" name="Group 2"/>
          <p:cNvGrpSpPr/>
          <p:nvPr/>
        </p:nvGrpSpPr>
        <p:grpSpPr>
          <a:xfrm>
            <a:off x="0" y="1143000"/>
            <a:ext cx="9143280" cy="570960"/>
            <a:chOff x="0" y="1143000"/>
            <a:chExt cx="9143280" cy="570960"/>
          </a:xfrm>
        </p:grpSpPr>
        <p:sp>
          <p:nvSpPr>
            <p:cNvPr id="309" name="CustomShape 3"/>
            <p:cNvSpPr/>
            <p:nvPr/>
          </p:nvSpPr>
          <p:spPr>
            <a:xfrm>
              <a:off x="0" y="1207800"/>
              <a:ext cx="9143280" cy="506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10" name="Google Shape;364;p61" descr=""/>
            <p:cNvPicPr/>
            <p:nvPr/>
          </p:nvPicPr>
          <p:blipFill>
            <a:blip r:embed="rId3"/>
            <a:stretch/>
          </p:blipFill>
          <p:spPr>
            <a:xfrm>
              <a:off x="8358120" y="1143000"/>
              <a:ext cx="678240" cy="505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1" name="CustomShape 4"/>
          <p:cNvSpPr/>
          <p:nvPr/>
        </p:nvSpPr>
        <p:spPr>
          <a:xfrm>
            <a:off x="71280" y="1643040"/>
            <a:ext cx="3285360" cy="3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002060"/>
                </a:solidFill>
                <a:latin typeface="Arial"/>
                <a:ea typeface="Arial"/>
              </a:rPr>
              <a:t>PLAN DE ACTUACIONES (I)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70;p62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313" name="Google Shape;371;p62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sp>
        <p:nvSpPr>
          <p:cNvPr id="314" name="CustomShape 1"/>
          <p:cNvSpPr/>
          <p:nvPr/>
        </p:nvSpPr>
        <p:spPr>
          <a:xfrm>
            <a:off x="162360" y="2081160"/>
            <a:ext cx="8818560" cy="2490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1" lang="es-ES" sz="1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</a:rPr>
              <a:t>6.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Celebrar un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Encuentro Regional Anual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 de la  Red Canaria de “Islas y Municipios Promotores de la Salud.”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7.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Otorgar un reconocimiento anual,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 “Canarias Promueve Salud”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, a la isla o municipio que desarrolle un plan, proyecto o programa fundamentado en los contenidos de la EPSyS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8.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Institucionalizar la celebración de un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seminario anual centrado en la atención ética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a las personas, que encarnan la ciudadanía.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9.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Crear una página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Web interinstitucional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ff00"/>
                </a:highlight>
                <a:latin typeface="Arial"/>
                <a:ea typeface="Arial"/>
              </a:rPr>
              <a:t>, para el intercambio de información y experiencias, así como la formación.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10.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Promover la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Feria de la Salud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, como forma de conmemorar el Día Mundial de la Salud.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endParaRPr b="0" lang="es-ES" sz="1400" spc="-1" strike="noStrike">
              <a:latin typeface="Arial"/>
            </a:endParaRPr>
          </a:p>
        </p:txBody>
      </p:sp>
      <p:grpSp>
        <p:nvGrpSpPr>
          <p:cNvPr id="315" name="Group 2"/>
          <p:cNvGrpSpPr/>
          <p:nvPr/>
        </p:nvGrpSpPr>
        <p:grpSpPr>
          <a:xfrm>
            <a:off x="0" y="1143000"/>
            <a:ext cx="9143280" cy="570960"/>
            <a:chOff x="0" y="1143000"/>
            <a:chExt cx="9143280" cy="570960"/>
          </a:xfrm>
        </p:grpSpPr>
        <p:sp>
          <p:nvSpPr>
            <p:cNvPr id="316" name="CustomShape 3"/>
            <p:cNvSpPr/>
            <p:nvPr/>
          </p:nvSpPr>
          <p:spPr>
            <a:xfrm>
              <a:off x="0" y="1207800"/>
              <a:ext cx="9143280" cy="506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17" name="Google Shape;375;p62" descr=""/>
            <p:cNvPicPr/>
            <p:nvPr/>
          </p:nvPicPr>
          <p:blipFill>
            <a:blip r:embed="rId3"/>
            <a:stretch/>
          </p:blipFill>
          <p:spPr>
            <a:xfrm>
              <a:off x="8358120" y="1143000"/>
              <a:ext cx="678240" cy="505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18" name="CustomShape 4"/>
          <p:cNvSpPr/>
          <p:nvPr/>
        </p:nvSpPr>
        <p:spPr>
          <a:xfrm>
            <a:off x="71280" y="1643040"/>
            <a:ext cx="3285360" cy="3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002060"/>
                </a:solidFill>
                <a:latin typeface="Arial"/>
                <a:ea typeface="Arial"/>
              </a:rPr>
              <a:t>PLAN DE ACTUACIONES (II)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81;p63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320" name="Google Shape;382;p63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sp>
        <p:nvSpPr>
          <p:cNvPr id="321" name="CustomShape 1"/>
          <p:cNvSpPr/>
          <p:nvPr/>
        </p:nvSpPr>
        <p:spPr>
          <a:xfrm>
            <a:off x="162360" y="2081160"/>
            <a:ext cx="8818560" cy="2624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15000"/>
              </a:lnSpc>
            </a:pPr>
            <a:r>
              <a:rPr b="0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11.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Promover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 la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investigación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ff0000"/>
                </a:highlight>
                <a:latin typeface="Arial"/>
                <a:ea typeface="Arial"/>
              </a:rPr>
              <a:t> en temas de Promoción de la Salud y Salud Comunitaria.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  <a:spcBef>
                <a:spcPts val="700"/>
              </a:spcBef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12.</a:t>
            </a:r>
            <a:r>
              <a:rPr b="0" lang="es-ES" sz="1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</a:rPr>
              <a:t>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Coordinar 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los Cursos del Plan de Capacitación Profesional de EPSyP del SNS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, en nuestra Comunidad.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13.</a:t>
            </a:r>
            <a:r>
              <a:rPr b="0" lang="es-ES" sz="1400" spc="-1" strike="noStrike">
                <a:solidFill>
                  <a:srgbClr val="000000"/>
                </a:solidFill>
                <a:highlight>
                  <a:srgbClr val="00ff00"/>
                </a:highlight>
                <a:latin typeface="Arial"/>
                <a:ea typeface="Arial"/>
              </a:rPr>
              <a:t> 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Potenciar los diferentes Programas y Acciones de Promoción de la Salud y Prevención estrechamente vinculados a la Estrategia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14. Potenciar los diferentes Programas y Acciones de Promoción de la Salud y Prevención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, que se vienen desarrollando en Canarias.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15.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 Potenciar la divulgación del canal de comunicación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“Canariassaludable.org”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.</a:t>
            </a:r>
            <a:endParaRPr b="0" lang="es-ES" sz="1400" spc="-1" strike="noStrike">
              <a:latin typeface="Arial"/>
            </a:endParaRPr>
          </a:p>
          <a:p>
            <a:pPr marL="12600" algn="just">
              <a:lnSpc>
                <a:spcPct val="115000"/>
              </a:lnSpc>
            </a:pP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16.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 Planificar </a:t>
            </a:r>
            <a:r>
              <a:rPr b="1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Encuentro Gubernamental Interinstitucional</a:t>
            </a:r>
            <a:r>
              <a:rPr b="0" lang="es-ES" sz="1400" spc="-1" strike="noStrike">
                <a:solidFill>
                  <a:srgbClr val="002060"/>
                </a:solidFill>
                <a:highlight>
                  <a:srgbClr val="00ff00"/>
                </a:highlight>
                <a:latin typeface="Arial"/>
                <a:ea typeface="Arial"/>
              </a:rPr>
              <a:t>.</a:t>
            </a:r>
            <a:endParaRPr b="0" lang="es-ES" sz="1400" spc="-1" strike="noStrike">
              <a:latin typeface="Arial"/>
            </a:endParaRPr>
          </a:p>
        </p:txBody>
      </p:sp>
      <p:grpSp>
        <p:nvGrpSpPr>
          <p:cNvPr id="322" name="Group 2"/>
          <p:cNvGrpSpPr/>
          <p:nvPr/>
        </p:nvGrpSpPr>
        <p:grpSpPr>
          <a:xfrm>
            <a:off x="0" y="1143000"/>
            <a:ext cx="9143280" cy="570960"/>
            <a:chOff x="0" y="1143000"/>
            <a:chExt cx="9143280" cy="570960"/>
          </a:xfrm>
        </p:grpSpPr>
        <p:sp>
          <p:nvSpPr>
            <p:cNvPr id="323" name="CustomShape 3"/>
            <p:cNvSpPr/>
            <p:nvPr/>
          </p:nvSpPr>
          <p:spPr>
            <a:xfrm>
              <a:off x="0" y="1207800"/>
              <a:ext cx="9143280" cy="506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24" name="Google Shape;386;p63" descr=""/>
            <p:cNvPicPr/>
            <p:nvPr/>
          </p:nvPicPr>
          <p:blipFill>
            <a:blip r:embed="rId3"/>
            <a:stretch/>
          </p:blipFill>
          <p:spPr>
            <a:xfrm>
              <a:off x="8358120" y="1143000"/>
              <a:ext cx="678240" cy="50580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25" name="CustomShape 4"/>
          <p:cNvSpPr/>
          <p:nvPr/>
        </p:nvSpPr>
        <p:spPr>
          <a:xfrm>
            <a:off x="71280" y="1643040"/>
            <a:ext cx="3285360" cy="33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002060"/>
                </a:solidFill>
                <a:latin typeface="Arial"/>
                <a:ea typeface="Arial"/>
              </a:rPr>
              <a:t>PLAN DE ACTUACIONES (II</a:t>
            </a:r>
            <a:r>
              <a:rPr b="0" lang="es-ES" sz="1600" spc="-1" strike="noStrike">
                <a:solidFill>
                  <a:srgbClr val="002060"/>
                </a:solidFill>
                <a:latin typeface="Arial"/>
                <a:ea typeface="Arial"/>
              </a:rPr>
              <a:t>I</a:t>
            </a:r>
            <a:r>
              <a:rPr b="1" lang="es-ES" sz="1600" spc="-1" strike="noStrike">
                <a:solidFill>
                  <a:srgbClr val="002060"/>
                </a:solidFill>
                <a:latin typeface="Arial"/>
                <a:ea typeface="Arial"/>
              </a:rPr>
              <a:t>)</a:t>
            </a:r>
            <a:endParaRPr b="0" lang="es-ES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93;p64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27" name="Google Shape;394;p64" descr=""/>
          <p:cNvPicPr/>
          <p:nvPr/>
        </p:nvPicPr>
        <p:blipFill>
          <a:blip r:embed="rId2"/>
          <a:stretch/>
        </p:blipFill>
        <p:spPr>
          <a:xfrm>
            <a:off x="428760" y="1427400"/>
            <a:ext cx="6885720" cy="3552120"/>
          </a:xfrm>
          <a:prstGeom prst="rect">
            <a:avLst/>
          </a:prstGeom>
          <a:ln>
            <a:noFill/>
          </a:ln>
        </p:spPr>
      </p:pic>
      <p:sp>
        <p:nvSpPr>
          <p:cNvPr id="328" name="CustomShape 1"/>
          <p:cNvSpPr/>
          <p:nvPr/>
        </p:nvSpPr>
        <p:spPr>
          <a:xfrm>
            <a:off x="7479720" y="2314800"/>
            <a:ext cx="55083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-6 Municipios 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    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Adheridos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329" name="CustomShape 2"/>
          <p:cNvSpPr/>
          <p:nvPr/>
        </p:nvSpPr>
        <p:spPr>
          <a:xfrm>
            <a:off x="7489440" y="3620880"/>
            <a:ext cx="55083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-4 Municipios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     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en proceso</a:t>
            </a: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402;p65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sp>
        <p:nvSpPr>
          <p:cNvPr id="331" name="CustomShape 1"/>
          <p:cNvSpPr/>
          <p:nvPr/>
        </p:nvSpPr>
        <p:spPr>
          <a:xfrm>
            <a:off x="7481520" y="2250720"/>
            <a:ext cx="55083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-23 Municipios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Adheridos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</p:txBody>
      </p:sp>
      <p:sp>
        <p:nvSpPr>
          <p:cNvPr id="332" name="CustomShape 2"/>
          <p:cNvSpPr/>
          <p:nvPr/>
        </p:nvSpPr>
        <p:spPr>
          <a:xfrm>
            <a:off x="7481520" y="3154680"/>
            <a:ext cx="55083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-10 Municipios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      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en proceso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333" name="Google Shape;405;p65" descr=""/>
          <p:cNvPicPr/>
          <p:nvPr/>
        </p:nvPicPr>
        <p:blipFill>
          <a:blip r:embed="rId2"/>
          <a:stretch/>
        </p:blipFill>
        <p:spPr>
          <a:xfrm>
            <a:off x="407880" y="1425240"/>
            <a:ext cx="7151400" cy="3553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4" name="Google Shape;410;p66" descr=""/>
          <p:cNvPicPr/>
          <p:nvPr/>
        </p:nvPicPr>
        <p:blipFill>
          <a:blip r:embed="rId1"/>
          <a:stretch/>
        </p:blipFill>
        <p:spPr>
          <a:xfrm>
            <a:off x="0" y="-20520"/>
            <a:ext cx="9142560" cy="1284480"/>
          </a:xfrm>
          <a:prstGeom prst="rect">
            <a:avLst/>
          </a:prstGeom>
          <a:ln>
            <a:noFill/>
          </a:ln>
        </p:spPr>
      </p:pic>
      <p:grpSp>
        <p:nvGrpSpPr>
          <p:cNvPr id="335" name="Group 1"/>
          <p:cNvGrpSpPr/>
          <p:nvPr/>
        </p:nvGrpSpPr>
        <p:grpSpPr>
          <a:xfrm>
            <a:off x="0" y="1143000"/>
            <a:ext cx="9142560" cy="563400"/>
            <a:chOff x="0" y="1143000"/>
            <a:chExt cx="9142560" cy="563400"/>
          </a:xfrm>
        </p:grpSpPr>
        <p:sp>
          <p:nvSpPr>
            <p:cNvPr id="336" name="CustomShape 2"/>
            <p:cNvSpPr/>
            <p:nvPr/>
          </p:nvSpPr>
          <p:spPr>
            <a:xfrm>
              <a:off x="0" y="120096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37" name="Google Shape;413;p66" descr=""/>
            <p:cNvPicPr/>
            <p:nvPr/>
          </p:nvPicPr>
          <p:blipFill>
            <a:blip r:embed="rId2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38" name="Google Shape;414;p66" descr=""/>
          <p:cNvPicPr/>
          <p:nvPr/>
        </p:nvPicPr>
        <p:blipFill>
          <a:blip r:embed="rId3"/>
          <a:stretch/>
        </p:blipFill>
        <p:spPr>
          <a:xfrm>
            <a:off x="1680120" y="1785240"/>
            <a:ext cx="5721840" cy="3256920"/>
          </a:xfrm>
          <a:prstGeom prst="rect">
            <a:avLst/>
          </a:prstGeom>
          <a:ln>
            <a:noFill/>
          </a:ln>
          <a:effectLst>
            <a:outerShdw algn="bl" blurRad="57150" dir="5400000" dist="19080" rotWithShape="0">
              <a:srgbClr val="000000">
                <a:alpha val="50000"/>
              </a:srgbClr>
            </a:outerShdw>
          </a:effectLst>
        </p:spPr>
      </p:pic>
      <p:sp>
        <p:nvSpPr>
          <p:cNvPr id="339" name="CustomShape 3"/>
          <p:cNvSpPr/>
          <p:nvPr/>
        </p:nvSpPr>
        <p:spPr>
          <a:xfrm>
            <a:off x="2632680" y="1979640"/>
            <a:ext cx="18396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0" name="CustomShape 4"/>
          <p:cNvSpPr/>
          <p:nvPr/>
        </p:nvSpPr>
        <p:spPr>
          <a:xfrm>
            <a:off x="2582280" y="1989720"/>
            <a:ext cx="4088880" cy="320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1" name="CustomShape 5"/>
          <p:cNvSpPr/>
          <p:nvPr/>
        </p:nvSpPr>
        <p:spPr>
          <a:xfrm>
            <a:off x="1628280" y="1707120"/>
            <a:ext cx="61333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c00000"/>
                </a:solidFill>
                <a:latin typeface="Arial"/>
                <a:ea typeface="Arial"/>
              </a:rPr>
              <a:t>MUNICIPIOS ADHERIDOS Y EN PROCESO A LA EPSyP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422;p67" descr=""/>
          <p:cNvPicPr/>
          <p:nvPr/>
        </p:nvPicPr>
        <p:blipFill>
          <a:blip r:embed="rId1"/>
          <a:stretch/>
        </p:blipFill>
        <p:spPr>
          <a:xfrm>
            <a:off x="0" y="-20520"/>
            <a:ext cx="9142560" cy="1284480"/>
          </a:xfrm>
          <a:prstGeom prst="rect">
            <a:avLst/>
          </a:prstGeom>
          <a:ln>
            <a:noFill/>
          </a:ln>
        </p:spPr>
      </p:pic>
      <p:grpSp>
        <p:nvGrpSpPr>
          <p:cNvPr id="343" name="Group 1"/>
          <p:cNvGrpSpPr/>
          <p:nvPr/>
        </p:nvGrpSpPr>
        <p:grpSpPr>
          <a:xfrm>
            <a:off x="0" y="1143000"/>
            <a:ext cx="9142560" cy="563400"/>
            <a:chOff x="0" y="1143000"/>
            <a:chExt cx="9142560" cy="563400"/>
          </a:xfrm>
        </p:grpSpPr>
        <p:sp>
          <p:nvSpPr>
            <p:cNvPr id="344" name="CustomShape 2"/>
            <p:cNvSpPr/>
            <p:nvPr/>
          </p:nvSpPr>
          <p:spPr>
            <a:xfrm>
              <a:off x="0" y="120096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45" name="Google Shape;425;p67" descr=""/>
            <p:cNvPicPr/>
            <p:nvPr/>
          </p:nvPicPr>
          <p:blipFill>
            <a:blip r:embed="rId2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46" name="CustomShape 3"/>
          <p:cNvSpPr/>
          <p:nvPr/>
        </p:nvSpPr>
        <p:spPr>
          <a:xfrm>
            <a:off x="2632680" y="1979640"/>
            <a:ext cx="183960" cy="368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7" name="CustomShape 4"/>
          <p:cNvSpPr/>
          <p:nvPr/>
        </p:nvSpPr>
        <p:spPr>
          <a:xfrm>
            <a:off x="2582280" y="1989720"/>
            <a:ext cx="4088880" cy="32076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48" name="Google Shape;428;p67" descr=""/>
          <p:cNvPicPr/>
          <p:nvPr/>
        </p:nvPicPr>
        <p:blipFill>
          <a:blip r:embed="rId3"/>
          <a:stretch/>
        </p:blipFill>
        <p:spPr>
          <a:xfrm>
            <a:off x="1015200" y="1989720"/>
            <a:ext cx="4088880" cy="2890080"/>
          </a:xfrm>
          <a:prstGeom prst="rect">
            <a:avLst/>
          </a:prstGeom>
          <a:ln>
            <a:noFill/>
          </a:ln>
        </p:spPr>
      </p:pic>
      <p:pic>
        <p:nvPicPr>
          <p:cNvPr id="349" name="Google Shape;429;p67" descr=""/>
          <p:cNvPicPr/>
          <p:nvPr/>
        </p:nvPicPr>
        <p:blipFill>
          <a:blip r:embed="rId4"/>
          <a:stretch/>
        </p:blipFill>
        <p:spPr>
          <a:xfrm>
            <a:off x="5160600" y="2435040"/>
            <a:ext cx="3114360" cy="1015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435;p68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51" name="Google Shape;436;p68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sp>
        <p:nvSpPr>
          <p:cNvPr id="352" name="CustomShape 1"/>
          <p:cNvSpPr/>
          <p:nvPr/>
        </p:nvSpPr>
        <p:spPr>
          <a:xfrm>
            <a:off x="2209680" y="2782800"/>
            <a:ext cx="157536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3" name="Google Shape;438;p68" descr=""/>
          <p:cNvPicPr/>
          <p:nvPr/>
        </p:nvPicPr>
        <p:blipFill>
          <a:blip r:embed="rId3"/>
          <a:stretch/>
        </p:blipFill>
        <p:spPr>
          <a:xfrm>
            <a:off x="8358120" y="1143000"/>
            <a:ext cx="677520" cy="505080"/>
          </a:xfrm>
          <a:prstGeom prst="rect">
            <a:avLst/>
          </a:prstGeom>
          <a:ln>
            <a:noFill/>
          </a:ln>
        </p:spPr>
      </p:pic>
      <p:pic>
        <p:nvPicPr>
          <p:cNvPr id="354" name="Google Shape;439;p68" descr=""/>
          <p:cNvPicPr/>
          <p:nvPr/>
        </p:nvPicPr>
        <p:blipFill>
          <a:blip r:embed="rId4"/>
          <a:stretch/>
        </p:blipFill>
        <p:spPr>
          <a:xfrm>
            <a:off x="4824000" y="1785960"/>
            <a:ext cx="4233240" cy="2821680"/>
          </a:xfrm>
          <a:prstGeom prst="rect">
            <a:avLst/>
          </a:prstGeom>
          <a:ln>
            <a:noFill/>
          </a:ln>
        </p:spPr>
      </p:pic>
      <p:sp>
        <p:nvSpPr>
          <p:cNvPr id="355" name="CustomShape 2"/>
          <p:cNvSpPr/>
          <p:nvPr/>
        </p:nvSpPr>
        <p:spPr>
          <a:xfrm>
            <a:off x="499320" y="1317240"/>
            <a:ext cx="5425200" cy="63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s-ES" sz="1400" spc="-1" strike="noStrike">
                <a:solidFill>
                  <a:srgbClr val="980000"/>
                </a:solidFill>
                <a:latin typeface="Arial"/>
                <a:ea typeface="Arial"/>
              </a:rPr>
              <a:t>DISTINCIÓN :”CANARIAS PROMUEVE SALUD”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356" name="Google Shape;441;p68" descr=""/>
          <p:cNvPicPr/>
          <p:nvPr/>
        </p:nvPicPr>
        <p:blipFill>
          <a:blip r:embed="rId5"/>
          <a:stretch/>
        </p:blipFill>
        <p:spPr>
          <a:xfrm>
            <a:off x="106560" y="1826640"/>
            <a:ext cx="4501080" cy="2830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446;p69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58" name="Google Shape;447;p69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sp>
        <p:nvSpPr>
          <p:cNvPr id="359" name="CustomShape 1"/>
          <p:cNvSpPr/>
          <p:nvPr/>
        </p:nvSpPr>
        <p:spPr>
          <a:xfrm>
            <a:off x="2209680" y="2935080"/>
            <a:ext cx="157536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60" name="Group 2"/>
          <p:cNvGrpSpPr/>
          <p:nvPr/>
        </p:nvGrpSpPr>
        <p:grpSpPr>
          <a:xfrm>
            <a:off x="0" y="1143000"/>
            <a:ext cx="9142560" cy="570240"/>
            <a:chOff x="0" y="1143000"/>
            <a:chExt cx="9142560" cy="570240"/>
          </a:xfrm>
        </p:grpSpPr>
        <p:sp>
          <p:nvSpPr>
            <p:cNvPr id="361" name="CustomShape 3"/>
            <p:cNvSpPr/>
            <p:nvPr/>
          </p:nvSpPr>
          <p:spPr>
            <a:xfrm>
              <a:off x="0" y="120780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62" name="Google Shape;451;p69" descr=""/>
            <p:cNvPicPr/>
            <p:nvPr/>
          </p:nvPicPr>
          <p:blipFill>
            <a:blip r:embed="rId3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63" name="Google Shape;452;p69" descr=""/>
          <p:cNvPicPr/>
          <p:nvPr/>
        </p:nvPicPr>
        <p:blipFill>
          <a:blip r:embed="rId4"/>
          <a:stretch/>
        </p:blipFill>
        <p:spPr>
          <a:xfrm>
            <a:off x="919440" y="2059560"/>
            <a:ext cx="1656360" cy="2370600"/>
          </a:xfrm>
          <a:prstGeom prst="rect">
            <a:avLst/>
          </a:prstGeom>
          <a:ln>
            <a:noFill/>
          </a:ln>
        </p:spPr>
      </p:pic>
      <p:pic>
        <p:nvPicPr>
          <p:cNvPr id="364" name="Google Shape;453;p69" descr=""/>
          <p:cNvPicPr/>
          <p:nvPr/>
        </p:nvPicPr>
        <p:blipFill>
          <a:blip r:embed="rId5"/>
          <a:stretch/>
        </p:blipFill>
        <p:spPr>
          <a:xfrm>
            <a:off x="3651480" y="2201400"/>
            <a:ext cx="5051880" cy="19425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458;p70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66" name="Google Shape;459;p70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pic>
        <p:nvPicPr>
          <p:cNvPr id="367" name="Google Shape;460;p70" descr=""/>
          <p:cNvPicPr/>
          <p:nvPr/>
        </p:nvPicPr>
        <p:blipFill>
          <a:blip r:embed="rId3"/>
          <a:stretch/>
        </p:blipFill>
        <p:spPr>
          <a:xfrm>
            <a:off x="8358120" y="1143000"/>
            <a:ext cx="677520" cy="505080"/>
          </a:xfrm>
          <a:prstGeom prst="rect">
            <a:avLst/>
          </a:prstGeom>
          <a:ln>
            <a:noFill/>
          </a:ln>
        </p:spPr>
      </p:pic>
      <p:sp>
        <p:nvSpPr>
          <p:cNvPr id="368" name="CustomShape 1"/>
          <p:cNvSpPr/>
          <p:nvPr/>
        </p:nvSpPr>
        <p:spPr>
          <a:xfrm>
            <a:off x="960840" y="1686240"/>
            <a:ext cx="5425200" cy="631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s-ES" sz="1400" spc="-1" strike="noStrike" u="sng">
                <a:solidFill>
                  <a:srgbClr val="980000"/>
                </a:solidFill>
                <a:uFillTx/>
                <a:latin typeface="Arial"/>
                <a:ea typeface="Arial"/>
              </a:rPr>
              <a:t>COMISIONES TÉCNICAS PERMANENTES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369" name="Google Shape;462;p70" descr=""/>
          <p:cNvPicPr/>
          <p:nvPr/>
        </p:nvPicPr>
        <p:blipFill>
          <a:blip r:embed="rId4"/>
          <a:stretch/>
        </p:blipFill>
        <p:spPr>
          <a:xfrm>
            <a:off x="4243320" y="2471760"/>
            <a:ext cx="4822560" cy="2151720"/>
          </a:xfrm>
          <a:prstGeom prst="rect">
            <a:avLst/>
          </a:prstGeom>
          <a:ln>
            <a:noFill/>
          </a:ln>
        </p:spPr>
      </p:pic>
      <p:pic>
        <p:nvPicPr>
          <p:cNvPr id="370" name="Google Shape;463;p70" descr=""/>
          <p:cNvPicPr/>
          <p:nvPr/>
        </p:nvPicPr>
        <p:blipFill>
          <a:blip r:embed="rId5"/>
          <a:stretch/>
        </p:blipFill>
        <p:spPr>
          <a:xfrm>
            <a:off x="533520" y="2319120"/>
            <a:ext cx="2151720" cy="2151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24;p53" descr="chelo islas canarias M .jpg"/>
          <p:cNvPicPr/>
          <p:nvPr/>
        </p:nvPicPr>
        <p:blipFill>
          <a:blip r:embed="rId1"/>
          <a:stretch/>
        </p:blipFill>
        <p:spPr>
          <a:xfrm>
            <a:off x="0" y="0"/>
            <a:ext cx="9143640" cy="1285560"/>
          </a:xfrm>
          <a:prstGeom prst="rect">
            <a:avLst/>
          </a:prstGeom>
          <a:ln>
            <a:noFill/>
          </a:ln>
        </p:spPr>
      </p:pic>
      <p:pic>
        <p:nvPicPr>
          <p:cNvPr id="206" name="Google Shape;225;p53" descr=""/>
          <p:cNvPicPr/>
          <p:nvPr/>
        </p:nvPicPr>
        <p:blipFill>
          <a:blip r:embed="rId2"/>
          <a:stretch/>
        </p:blipFill>
        <p:spPr>
          <a:xfrm>
            <a:off x="2242080" y="4776840"/>
            <a:ext cx="5627160" cy="366120"/>
          </a:xfrm>
          <a:prstGeom prst="rect">
            <a:avLst/>
          </a:prstGeom>
          <a:ln>
            <a:noFill/>
          </a:ln>
        </p:spPr>
      </p:pic>
      <p:grpSp>
        <p:nvGrpSpPr>
          <p:cNvPr id="207" name="Group 1"/>
          <p:cNvGrpSpPr/>
          <p:nvPr/>
        </p:nvGrpSpPr>
        <p:grpSpPr>
          <a:xfrm>
            <a:off x="0" y="1250640"/>
            <a:ext cx="9219960" cy="632880"/>
            <a:chOff x="0" y="1250640"/>
            <a:chExt cx="9219960" cy="632880"/>
          </a:xfrm>
        </p:grpSpPr>
        <p:sp>
          <p:nvSpPr>
            <p:cNvPr id="208" name="CustomShape 2"/>
            <p:cNvSpPr/>
            <p:nvPr/>
          </p:nvSpPr>
          <p:spPr>
            <a:xfrm>
              <a:off x="0" y="1250640"/>
              <a:ext cx="9143640" cy="50652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 LA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209" name="Google Shape;228;p53" descr="Logo.jpg"/>
            <p:cNvPicPr/>
            <p:nvPr/>
          </p:nvPicPr>
          <p:blipFill>
            <a:blip r:embed="rId3"/>
            <a:stretch/>
          </p:blipFill>
          <p:spPr>
            <a:xfrm>
              <a:off x="8541360" y="1377360"/>
              <a:ext cx="678600" cy="5061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10" name="Google Shape;229;p53" descr=""/>
          <p:cNvPicPr/>
          <p:nvPr/>
        </p:nvPicPr>
        <p:blipFill>
          <a:blip r:embed="rId4"/>
          <a:stretch/>
        </p:blipFill>
        <p:spPr>
          <a:xfrm>
            <a:off x="2242080" y="1742040"/>
            <a:ext cx="4074480" cy="30556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CustomShape 1"/>
          <p:cNvSpPr/>
          <p:nvPr/>
        </p:nvSpPr>
        <p:spPr>
          <a:xfrm>
            <a:off x="8531640" y="4236120"/>
            <a:ext cx="547560" cy="29628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2A88E714-4EE7-4957-9B2F-32D59AF2F33C}" type="slidenum">
              <a:rPr b="0" lang="es-ES" sz="1800" spc="-1" strike="noStrike">
                <a:solidFill>
                  <a:srgbClr val="ffffff"/>
                </a:solidFill>
                <a:latin typeface="Arial"/>
                <a:ea typeface="Arial"/>
              </a:rPr>
              <a:t>1</a:t>
            </a:fld>
            <a:endParaRPr b="0" lang="es-ES" sz="1800" spc="-1" strike="noStrike">
              <a:latin typeface="Arial"/>
            </a:endParaRPr>
          </a:p>
        </p:txBody>
      </p:sp>
      <p:pic>
        <p:nvPicPr>
          <p:cNvPr id="372" name="Google Shape;470;p71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73" name="Google Shape;471;p71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pic>
        <p:nvPicPr>
          <p:cNvPr id="374" name="Google Shape;472;p71" descr=""/>
          <p:cNvPicPr/>
          <p:nvPr/>
        </p:nvPicPr>
        <p:blipFill>
          <a:blip r:embed="rId3"/>
          <a:stretch/>
        </p:blipFill>
        <p:spPr>
          <a:xfrm>
            <a:off x="2501280" y="1354680"/>
            <a:ext cx="5873760" cy="3451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477;p72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376" name="Google Shape;478;p72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pic>
        <p:nvPicPr>
          <p:cNvPr id="377" name="Google Shape;479;p72" descr=""/>
          <p:cNvPicPr/>
          <p:nvPr/>
        </p:nvPicPr>
        <p:blipFill>
          <a:blip r:embed="rId3"/>
          <a:stretch/>
        </p:blipFill>
        <p:spPr>
          <a:xfrm>
            <a:off x="8358120" y="1143000"/>
            <a:ext cx="677520" cy="505080"/>
          </a:xfrm>
          <a:prstGeom prst="rect">
            <a:avLst/>
          </a:prstGeom>
          <a:ln>
            <a:noFill/>
          </a:ln>
        </p:spPr>
      </p:pic>
      <p:sp>
        <p:nvSpPr>
          <p:cNvPr id="378" name="CustomShape 1"/>
          <p:cNvSpPr/>
          <p:nvPr/>
        </p:nvSpPr>
        <p:spPr>
          <a:xfrm>
            <a:off x="909360" y="1284840"/>
            <a:ext cx="6699960" cy="700920"/>
          </a:xfrm>
          <a:prstGeom prst="rect">
            <a:avLst/>
          </a:prstGeom>
          <a:noFill/>
          <a:ln w="28440">
            <a:solidFill>
              <a:srgbClr val="ff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Convenio</a:t>
            </a:r>
            <a:r>
              <a:rPr b="1" lang="es-ES" sz="1800" spc="-1" strike="noStrike">
                <a:solidFill>
                  <a:srgbClr val="000000"/>
                </a:solidFill>
                <a:latin typeface="Arial"/>
                <a:ea typeface="Arial"/>
              </a:rPr>
              <a:t> </a:t>
            </a:r>
            <a:r>
              <a:rPr b="1" lang="es-ES" sz="1600" spc="-1" strike="noStrike">
                <a:solidFill>
                  <a:srgbClr val="2a2a2a"/>
                </a:solidFill>
                <a:highlight>
                  <a:srgbClr val="ffffff"/>
                </a:highlight>
                <a:latin typeface="Arial"/>
                <a:ea typeface="Arial"/>
              </a:rPr>
              <a:t>Ministerio de Sanidad, Consumo y Bienestar Social</a:t>
            </a:r>
            <a:endParaRPr b="0" lang="es-ES" sz="1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s-ES" sz="1600" spc="-1" strike="noStrike">
                <a:solidFill>
                  <a:srgbClr val="2a2a2a"/>
                </a:solidFill>
                <a:highlight>
                  <a:srgbClr val="ffffff"/>
                </a:highlight>
                <a:latin typeface="Arial"/>
                <a:ea typeface="Arial"/>
              </a:rPr>
              <a:t> </a:t>
            </a:r>
            <a:r>
              <a:rPr b="1" lang="es-ES" sz="1600" spc="-1" strike="noStrike">
                <a:solidFill>
                  <a:srgbClr val="2a2a2a"/>
                </a:solidFill>
                <a:highlight>
                  <a:srgbClr val="ffffff"/>
                </a:highlight>
                <a:latin typeface="Arial"/>
                <a:ea typeface="Arial"/>
              </a:rPr>
              <a:t>y Federación Española de Municipios y Provincias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379" name="CustomShape 2"/>
          <p:cNvSpPr/>
          <p:nvPr/>
        </p:nvSpPr>
        <p:spPr>
          <a:xfrm>
            <a:off x="4853160" y="2538360"/>
            <a:ext cx="4097520" cy="1248840"/>
          </a:xfrm>
          <a:prstGeom prst="rect">
            <a:avLst/>
          </a:prstGeom>
          <a:noFill/>
          <a:ln w="2844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Convocatoria anual (2020 no hubo convocatoria)</a:t>
            </a:r>
            <a:endParaRPr b="0" lang="es-E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presentación vía postal</a:t>
            </a:r>
            <a:endParaRPr b="0" lang="es-E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tienen temporización de ejecución</a:t>
            </a:r>
            <a:endParaRPr b="0" lang="es-E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60% ayuda 40% municipio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380" name="CustomShape 3"/>
          <p:cNvSpPr/>
          <p:nvPr/>
        </p:nvSpPr>
        <p:spPr>
          <a:xfrm>
            <a:off x="133920" y="2322720"/>
            <a:ext cx="3380040" cy="1675080"/>
          </a:xfrm>
          <a:prstGeom prst="rect">
            <a:avLst/>
          </a:prstGeom>
          <a:noFill/>
          <a:ln w="2844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 marL="457200">
              <a:lnSpc>
                <a:spcPct val="100000"/>
              </a:lnSpc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Municipios pertenecientes a : </a:t>
            </a:r>
            <a:endParaRPr b="0" lang="es-ES" sz="1400" spc="-1" strike="noStrike">
              <a:latin typeface="Arial"/>
            </a:endParaRPr>
          </a:p>
          <a:p>
            <a:pPr marL="457200"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Red Española de ciudades saludables</a:t>
            </a:r>
            <a:endParaRPr b="0" lang="es-ES" sz="1400" spc="-1" strike="noStrike">
              <a:latin typeface="Arial"/>
            </a:endParaRPr>
          </a:p>
          <a:p>
            <a:pPr marL="457200" indent="-317160">
              <a:lnSpc>
                <a:spcPct val="100000"/>
              </a:lnSpc>
              <a:buClr>
                <a:srgbClr val="000000"/>
              </a:buClr>
              <a:buFont typeface="Arial"/>
              <a:buChar char="●"/>
            </a:pP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Implementación local de la Estrategia de Promoción y Prevención del SNS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381" name="CustomShape 4"/>
          <p:cNvSpPr/>
          <p:nvPr/>
        </p:nvSpPr>
        <p:spPr>
          <a:xfrm>
            <a:off x="133920" y="4171320"/>
            <a:ext cx="8901720" cy="609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spAutoFit/>
          </a:bodyPr>
          <a:p>
            <a:pPr>
              <a:lnSpc>
                <a:spcPct val="100000"/>
              </a:lnSpc>
            </a:pPr>
            <a:r>
              <a:rPr b="0" lang="es-ES" sz="1400" spc="-1" strike="noStrike" u="sng">
                <a:solidFill>
                  <a:srgbClr val="0097a7"/>
                </a:solidFill>
                <a:uFillTx/>
                <a:latin typeface="Arial"/>
                <a:ea typeface="Arial"/>
                <a:hlinkClick r:id="rId4"/>
              </a:rPr>
              <a:t>https://www.mscbs.gob.es/profesionales/saludPublica/prevPromocion/Estrategia/ConvocatoriaAyudas.htm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489;p73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sp>
        <p:nvSpPr>
          <p:cNvPr id="383" name="CustomShape 1"/>
          <p:cNvSpPr/>
          <p:nvPr/>
        </p:nvSpPr>
        <p:spPr>
          <a:xfrm>
            <a:off x="2497680" y="1290960"/>
            <a:ext cx="272412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1" lang="es-ES" sz="18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AYUDAS FEMP-MSCBS</a:t>
            </a:r>
            <a:endParaRPr b="0" lang="es-ES" sz="1800" spc="-1" strike="noStrike">
              <a:latin typeface="Arial"/>
            </a:endParaRPr>
          </a:p>
        </p:txBody>
      </p:sp>
      <p:graphicFrame>
        <p:nvGraphicFramePr>
          <p:cNvPr id="384" name="Table 2"/>
          <p:cNvGraphicFramePr/>
          <p:nvPr/>
        </p:nvGraphicFramePr>
        <p:xfrm>
          <a:off x="788760" y="1739160"/>
          <a:ext cx="7162200" cy="3294720"/>
        </p:xfrm>
        <a:graphic>
          <a:graphicData uri="http://schemas.openxmlformats.org/drawingml/2006/table">
            <a:tbl>
              <a:tblPr/>
              <a:tblGrid>
                <a:gridCol w="2275920"/>
                <a:gridCol w="2405520"/>
                <a:gridCol w="2480760"/>
              </a:tblGrid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2017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2018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es-ES" sz="1800" spc="-1" strike="noStrike">
                          <a:solidFill>
                            <a:srgbClr val="ffffff"/>
                          </a:solidFill>
                          <a:latin typeface="Arial"/>
                          <a:ea typeface="Arial"/>
                        </a:rPr>
                        <a:t>2019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ffab40"/>
                    </a:solidFill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Buenavista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Buenavista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Buenavista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Sta. Úrsula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Sta. Úrsula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Sta. Úrsula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</a:tr>
              <a:tr h="366120"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Sta. Cruz La Palma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Cabildo de La Palma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Cabildo de La Palma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Güimar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Barlovento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 Matanza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La Matanza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Breña Baja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Breña Baja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Garafía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e2ce"/>
                    </a:solidFill>
                  </a:tcPr>
                </a:tc>
              </a:tr>
              <a:tr h="366120"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es-ES" sz="1800" spc="-1" strike="noStrike">
                          <a:solidFill>
                            <a:srgbClr val="000000"/>
                          </a:solidFill>
                          <a:latin typeface="Arial"/>
                          <a:ea typeface="Arial"/>
                        </a:rPr>
                        <a:t>Puntallana</a:t>
                      </a:r>
                      <a:endParaRPr b="0" lang="es-ES" sz="1800" spc="-1" strike="noStrike">
                        <a:latin typeface="Arial"/>
                      </a:endParaRPr>
                    </a:p>
                  </a:txBody>
                  <a:tcPr marL="91440" marR="9144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fff1e8"/>
                    </a:solidFill>
                  </a:tcPr>
                </a:tc>
              </a:tr>
            </a:tbl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496;p74" descr=""/>
          <p:cNvPicPr/>
          <p:nvPr/>
        </p:nvPicPr>
        <p:blipFill>
          <a:blip r:embed="rId1"/>
          <a:stretch/>
        </p:blipFill>
        <p:spPr>
          <a:xfrm>
            <a:off x="0" y="-20520"/>
            <a:ext cx="9142560" cy="1284480"/>
          </a:xfrm>
          <a:prstGeom prst="rect">
            <a:avLst/>
          </a:prstGeom>
          <a:ln>
            <a:noFill/>
          </a:ln>
        </p:spPr>
      </p:pic>
      <p:grpSp>
        <p:nvGrpSpPr>
          <p:cNvPr id="386" name="Group 1"/>
          <p:cNvGrpSpPr/>
          <p:nvPr/>
        </p:nvGrpSpPr>
        <p:grpSpPr>
          <a:xfrm>
            <a:off x="0" y="1143000"/>
            <a:ext cx="9142560" cy="563400"/>
            <a:chOff x="0" y="1143000"/>
            <a:chExt cx="9142560" cy="563400"/>
          </a:xfrm>
        </p:grpSpPr>
        <p:sp>
          <p:nvSpPr>
            <p:cNvPr id="387" name="CustomShape 2"/>
            <p:cNvSpPr/>
            <p:nvPr/>
          </p:nvSpPr>
          <p:spPr>
            <a:xfrm>
              <a:off x="0" y="120096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88" name="Google Shape;499;p74" descr=""/>
            <p:cNvPicPr/>
            <p:nvPr/>
          </p:nvPicPr>
          <p:blipFill>
            <a:blip r:embed="rId2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89" name="Google Shape;500;p74" descr=""/>
          <p:cNvPicPr/>
          <p:nvPr/>
        </p:nvPicPr>
        <p:blipFill>
          <a:blip r:embed="rId3"/>
          <a:stretch/>
        </p:blipFill>
        <p:spPr>
          <a:xfrm>
            <a:off x="987480" y="1563840"/>
            <a:ext cx="7404120" cy="35794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505;p75" descr=""/>
          <p:cNvPicPr/>
          <p:nvPr/>
        </p:nvPicPr>
        <p:blipFill>
          <a:blip r:embed="rId1"/>
          <a:stretch/>
        </p:blipFill>
        <p:spPr>
          <a:xfrm>
            <a:off x="0" y="-20520"/>
            <a:ext cx="9142560" cy="1284480"/>
          </a:xfrm>
          <a:prstGeom prst="rect">
            <a:avLst/>
          </a:prstGeom>
          <a:ln>
            <a:noFill/>
          </a:ln>
        </p:spPr>
      </p:pic>
      <p:grpSp>
        <p:nvGrpSpPr>
          <p:cNvPr id="391" name="Group 1"/>
          <p:cNvGrpSpPr/>
          <p:nvPr/>
        </p:nvGrpSpPr>
        <p:grpSpPr>
          <a:xfrm>
            <a:off x="0" y="1143000"/>
            <a:ext cx="9142560" cy="563400"/>
            <a:chOff x="0" y="1143000"/>
            <a:chExt cx="9142560" cy="563400"/>
          </a:xfrm>
        </p:grpSpPr>
        <p:sp>
          <p:nvSpPr>
            <p:cNvPr id="392" name="CustomShape 2"/>
            <p:cNvSpPr/>
            <p:nvPr/>
          </p:nvSpPr>
          <p:spPr>
            <a:xfrm>
              <a:off x="0" y="120096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93" name="Google Shape;508;p75" descr=""/>
            <p:cNvPicPr/>
            <p:nvPr/>
          </p:nvPicPr>
          <p:blipFill>
            <a:blip r:embed="rId2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394" name="Google Shape;509;p75" descr=""/>
          <p:cNvPicPr/>
          <p:nvPr/>
        </p:nvPicPr>
        <p:blipFill>
          <a:blip r:embed="rId3"/>
          <a:srcRect l="0" t="0" r="22578" b="-4603"/>
          <a:stretch/>
        </p:blipFill>
        <p:spPr>
          <a:xfrm>
            <a:off x="2183400" y="1706760"/>
            <a:ext cx="5027040" cy="3192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514;p76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396" name="Google Shape;515;p76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pic>
        <p:nvPicPr>
          <p:cNvPr id="397" name="Google Shape;516;p76" descr=""/>
          <p:cNvPicPr/>
          <p:nvPr/>
        </p:nvPicPr>
        <p:blipFill>
          <a:blip r:embed="rId3"/>
          <a:stretch/>
        </p:blipFill>
        <p:spPr>
          <a:xfrm>
            <a:off x="8358120" y="1143000"/>
            <a:ext cx="678240" cy="505800"/>
          </a:xfrm>
          <a:prstGeom prst="rect">
            <a:avLst/>
          </a:prstGeom>
          <a:ln>
            <a:noFill/>
          </a:ln>
        </p:spPr>
      </p:pic>
      <p:pic>
        <p:nvPicPr>
          <p:cNvPr id="398" name="Google Shape;517;p76" descr=""/>
          <p:cNvPicPr/>
          <p:nvPr/>
        </p:nvPicPr>
        <p:blipFill>
          <a:blip r:embed="rId4"/>
          <a:srcRect l="12712" t="0" r="0" b="2840"/>
          <a:stretch/>
        </p:blipFill>
        <p:spPr>
          <a:xfrm>
            <a:off x="2261880" y="1706760"/>
            <a:ext cx="5150520" cy="2862360"/>
          </a:xfrm>
          <a:prstGeom prst="rect">
            <a:avLst/>
          </a:prstGeom>
          <a:ln>
            <a:noFill/>
          </a:ln>
        </p:spPr>
      </p:pic>
      <p:sp>
        <p:nvSpPr>
          <p:cNvPr id="399" name="CustomShape 1"/>
          <p:cNvSpPr/>
          <p:nvPr/>
        </p:nvSpPr>
        <p:spPr>
          <a:xfrm>
            <a:off x="0" y="1200960"/>
            <a:ext cx="9142560" cy="505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073763"/>
                </a:solidFill>
                <a:latin typeface="Arial"/>
                <a:ea typeface="Arial"/>
              </a:rPr>
              <a:t> </a:t>
            </a:r>
            <a:r>
              <a:rPr b="1" lang="es-ES" sz="1800" spc="-1" strike="noStrike">
                <a:solidFill>
                  <a:srgbClr val="073763"/>
                </a:solidFill>
                <a:latin typeface="Arial"/>
                <a:ea typeface="Arial"/>
              </a:rPr>
              <a:t>ESTRATEGIA CANARIA “</a:t>
            </a:r>
            <a:r>
              <a:rPr b="1" i="1" lang="es-ES" sz="1800" spc="-1" strike="noStrike">
                <a:solidFill>
                  <a:srgbClr val="073763"/>
                </a:solidFill>
                <a:latin typeface="Arial"/>
                <a:ea typeface="Arial"/>
              </a:rPr>
              <a:t>ISLAS Y MUNICIPIOS PROMOTORES DE SALUD</a:t>
            </a:r>
            <a:r>
              <a:rPr b="1" lang="es-ES" sz="1800" spc="-1" strike="noStrike">
                <a:solidFill>
                  <a:srgbClr val="073763"/>
                </a:solidFill>
                <a:latin typeface="Arial"/>
                <a:ea typeface="Arial"/>
              </a:rPr>
              <a:t>”</a:t>
            </a: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523;p77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401" name="Google Shape;524;p77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sp>
        <p:nvSpPr>
          <p:cNvPr id="402" name="CustomShape 1"/>
          <p:cNvSpPr/>
          <p:nvPr/>
        </p:nvSpPr>
        <p:spPr>
          <a:xfrm>
            <a:off x="2209680" y="2935080"/>
            <a:ext cx="1575360" cy="633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403" name="Google Shape;526;p77" descr=""/>
          <p:cNvPicPr/>
          <p:nvPr/>
        </p:nvPicPr>
        <p:blipFill>
          <a:blip r:embed="rId3"/>
          <a:stretch/>
        </p:blipFill>
        <p:spPr>
          <a:xfrm>
            <a:off x="8358120" y="1143000"/>
            <a:ext cx="677520" cy="505080"/>
          </a:xfrm>
          <a:prstGeom prst="rect">
            <a:avLst/>
          </a:prstGeom>
          <a:ln>
            <a:noFill/>
          </a:ln>
        </p:spPr>
      </p:pic>
      <p:sp>
        <p:nvSpPr>
          <p:cNvPr id="404" name="CustomShape 2"/>
          <p:cNvSpPr/>
          <p:nvPr/>
        </p:nvSpPr>
        <p:spPr>
          <a:xfrm>
            <a:off x="659880" y="1788480"/>
            <a:ext cx="5508360" cy="64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>
              <a:lnSpc>
                <a:spcPct val="100000"/>
              </a:lnSpc>
            </a:pPr>
            <a:r>
              <a:rPr b="1" lang="es-ES" sz="1400" spc="-1" strike="noStrike" u="sng">
                <a:solidFill>
                  <a:srgbClr val="ff0000"/>
                </a:solidFill>
                <a:uFillTx/>
                <a:latin typeface="Arial"/>
                <a:ea typeface="Arial"/>
              </a:rPr>
              <a:t>FORMACIÓN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:</a:t>
            </a:r>
            <a:endParaRPr b="0" lang="es-ES" sz="1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s-ES" sz="1400" spc="-1" strike="noStrike">
              <a:latin typeface="Arial"/>
            </a:endParaRPr>
          </a:p>
          <a:p>
            <a:pPr marL="457200" indent="-316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Cursos de la plataforma propia de la EPSP</a:t>
            </a:r>
            <a:endParaRPr b="0" lang="es-ES" sz="1400" spc="-1" strike="noStrike">
              <a:latin typeface="Arial"/>
            </a:endParaRPr>
          </a:p>
          <a:p>
            <a:pPr marL="457200" indent="-316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Cursos de Actividad fisica en colaboración con la ENMT</a:t>
            </a:r>
            <a:endParaRPr b="0" lang="es-ES" sz="1400" spc="-1" strike="noStrike">
              <a:latin typeface="Arial"/>
            </a:endParaRPr>
          </a:p>
          <a:p>
            <a:pPr marL="457200" indent="-316440">
              <a:lnSpc>
                <a:spcPct val="100000"/>
              </a:lnSpc>
              <a:buClr>
                <a:srgbClr val="000000"/>
              </a:buClr>
              <a:buFont typeface="Arial"/>
              <a:buChar char="-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Cursos de mediadores sociosanitarios de LCVS</a:t>
            </a:r>
            <a:endParaRPr b="0" lang="es-ES" sz="1400" spc="-1" strike="noStrike">
              <a:latin typeface="Arial"/>
            </a:endParaRPr>
          </a:p>
        </p:txBody>
      </p:sp>
      <p:pic>
        <p:nvPicPr>
          <p:cNvPr id="405" name="Google Shape;528;p77" descr=""/>
          <p:cNvPicPr/>
          <p:nvPr/>
        </p:nvPicPr>
        <p:blipFill>
          <a:blip r:embed="rId4"/>
          <a:stretch/>
        </p:blipFill>
        <p:spPr>
          <a:xfrm>
            <a:off x="3883320" y="3128040"/>
            <a:ext cx="1575360" cy="1419120"/>
          </a:xfrm>
          <a:prstGeom prst="rect">
            <a:avLst/>
          </a:prstGeom>
          <a:ln>
            <a:noFill/>
          </a:ln>
        </p:spPr>
      </p:pic>
      <p:pic>
        <p:nvPicPr>
          <p:cNvPr id="406" name="Google Shape;529;p77" descr=""/>
          <p:cNvPicPr/>
          <p:nvPr/>
        </p:nvPicPr>
        <p:blipFill>
          <a:blip r:embed="rId5"/>
          <a:stretch/>
        </p:blipFill>
        <p:spPr>
          <a:xfrm>
            <a:off x="6145920" y="2821680"/>
            <a:ext cx="2255760" cy="1801800"/>
          </a:xfrm>
          <a:prstGeom prst="rect">
            <a:avLst/>
          </a:prstGeom>
          <a:ln>
            <a:noFill/>
          </a:ln>
        </p:spPr>
      </p:pic>
      <p:pic>
        <p:nvPicPr>
          <p:cNvPr id="407" name="Google Shape;530;p77" descr=""/>
          <p:cNvPicPr/>
          <p:nvPr/>
        </p:nvPicPr>
        <p:blipFill>
          <a:blip r:embed="rId6"/>
          <a:stretch/>
        </p:blipFill>
        <p:spPr>
          <a:xfrm>
            <a:off x="152280" y="2935080"/>
            <a:ext cx="2677680" cy="159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535;p78" descr=""/>
          <p:cNvPicPr/>
          <p:nvPr/>
        </p:nvPicPr>
        <p:blipFill>
          <a:blip r:embed="rId1"/>
          <a:stretch/>
        </p:blipFill>
        <p:spPr>
          <a:xfrm>
            <a:off x="0" y="0"/>
            <a:ext cx="9142560" cy="1284480"/>
          </a:xfrm>
          <a:prstGeom prst="rect">
            <a:avLst/>
          </a:prstGeom>
          <a:ln>
            <a:noFill/>
          </a:ln>
        </p:spPr>
      </p:pic>
      <p:pic>
        <p:nvPicPr>
          <p:cNvPr id="409" name="Google Shape;536;p78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000" cy="365040"/>
          </a:xfrm>
          <a:prstGeom prst="rect">
            <a:avLst/>
          </a:prstGeom>
          <a:ln>
            <a:noFill/>
          </a:ln>
        </p:spPr>
      </p:pic>
      <p:pic>
        <p:nvPicPr>
          <p:cNvPr id="410" name="Google Shape;537;p78" descr=""/>
          <p:cNvPicPr/>
          <p:nvPr/>
        </p:nvPicPr>
        <p:blipFill>
          <a:blip r:embed="rId3"/>
          <a:stretch/>
        </p:blipFill>
        <p:spPr>
          <a:xfrm>
            <a:off x="64080" y="1558080"/>
            <a:ext cx="3112560" cy="3112920"/>
          </a:xfrm>
          <a:prstGeom prst="rect">
            <a:avLst/>
          </a:prstGeom>
          <a:ln>
            <a:noFill/>
          </a:ln>
        </p:spPr>
      </p:pic>
      <p:sp>
        <p:nvSpPr>
          <p:cNvPr id="411" name="CustomShape 1"/>
          <p:cNvSpPr/>
          <p:nvPr/>
        </p:nvSpPr>
        <p:spPr>
          <a:xfrm>
            <a:off x="4003920" y="2302560"/>
            <a:ext cx="4852800" cy="1456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91440" bIns="91440">
            <a:noAutofit/>
          </a:bodyPr>
          <a:p>
            <a:pPr algn="ctr">
              <a:lnSpc>
                <a:spcPct val="100000"/>
              </a:lnSpc>
            </a:pPr>
            <a:r>
              <a:rPr b="1" lang="es-ES" sz="3000" spc="-1" strike="noStrike">
                <a:solidFill>
                  <a:srgbClr val="1c4587"/>
                </a:solidFill>
                <a:latin typeface="Arial"/>
                <a:ea typeface="Arial"/>
              </a:rPr>
              <a:t>MUCHAS GRACIAS POR SU ATENCIÓN</a:t>
            </a:r>
            <a:endParaRPr b="0" lang="es-ES" sz="30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es-ES" sz="3000" spc="-1" strike="noStrike">
              <a:latin typeface="Arial"/>
            </a:endParaRPr>
          </a:p>
        </p:txBody>
      </p:sp>
      <p:grpSp>
        <p:nvGrpSpPr>
          <p:cNvPr id="412" name="Group 2"/>
          <p:cNvGrpSpPr/>
          <p:nvPr/>
        </p:nvGrpSpPr>
        <p:grpSpPr>
          <a:xfrm>
            <a:off x="0" y="1143000"/>
            <a:ext cx="9142560" cy="570240"/>
            <a:chOff x="0" y="1143000"/>
            <a:chExt cx="9142560" cy="570240"/>
          </a:xfrm>
        </p:grpSpPr>
        <p:sp>
          <p:nvSpPr>
            <p:cNvPr id="413" name="CustomShape 3"/>
            <p:cNvSpPr/>
            <p:nvPr/>
          </p:nvSpPr>
          <p:spPr>
            <a:xfrm>
              <a:off x="0" y="1207800"/>
              <a:ext cx="9142560" cy="5054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414" name="Google Shape;541;p78" descr=""/>
            <p:cNvPicPr/>
            <p:nvPr/>
          </p:nvPicPr>
          <p:blipFill>
            <a:blip r:embed="rId4"/>
            <a:stretch/>
          </p:blipFill>
          <p:spPr>
            <a:xfrm>
              <a:off x="8358120" y="1143000"/>
              <a:ext cx="677520" cy="50508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Shape 2"/>
          <p:cNvSpPr txBox="1"/>
          <p:nvPr/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  <p:pic>
        <p:nvPicPr>
          <p:cNvPr id="213" name="Google Shape;236;p54" descr=""/>
          <p:cNvPicPr/>
          <p:nvPr/>
        </p:nvPicPr>
        <p:blipFill>
          <a:blip r:embed="rId1"/>
          <a:stretch/>
        </p:blipFill>
        <p:spPr>
          <a:xfrm>
            <a:off x="288000" y="362160"/>
            <a:ext cx="9312840" cy="523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476280" y="1438560"/>
            <a:ext cx="7295400" cy="3724920"/>
          </a:xfrm>
          <a:prstGeom prst="ellipse">
            <a:avLst/>
          </a:prstGeom>
          <a:solidFill>
            <a:srgbClr val="bac0e3">
              <a:alpha val="30000"/>
            </a:srgbClr>
          </a:solidFill>
          <a:ln w="28440">
            <a:solidFill>
              <a:srgbClr val="fda739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5" name="CustomShape 2"/>
          <p:cNvSpPr/>
          <p:nvPr/>
        </p:nvSpPr>
        <p:spPr>
          <a:xfrm>
            <a:off x="1203480" y="1551240"/>
            <a:ext cx="6062040" cy="2963880"/>
          </a:xfrm>
          <a:prstGeom prst="ellipse">
            <a:avLst/>
          </a:prstGeom>
          <a:solidFill>
            <a:srgbClr val="fbf7a3">
              <a:alpha val="30000"/>
            </a:srgbClr>
          </a:solidFill>
          <a:ln w="28440">
            <a:solidFill>
              <a:schemeClr val="accent5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16" name="CustomShape 3"/>
          <p:cNvSpPr/>
          <p:nvPr/>
        </p:nvSpPr>
        <p:spPr>
          <a:xfrm>
            <a:off x="1243080" y="4030200"/>
            <a:ext cx="2241000" cy="376560"/>
          </a:xfrm>
          <a:prstGeom prst="rect">
            <a:avLst/>
          </a:prstGeom>
          <a:solidFill>
            <a:schemeClr val="accent5"/>
          </a:solidFill>
          <a:ln w="25560">
            <a:solidFill>
              <a:srgbClr val="006e7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Contexto </a:t>
            </a:r>
            <a:endParaRPr b="0" lang="es-ES" sz="14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000000"/>
                </a:solidFill>
                <a:latin typeface="Arial"/>
                <a:ea typeface="Arial"/>
              </a:rPr>
              <a:t>socieconómico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17" name="CustomShape 4"/>
          <p:cNvSpPr/>
          <p:nvPr/>
        </p:nvSpPr>
        <p:spPr>
          <a:xfrm>
            <a:off x="6004440" y="1474200"/>
            <a:ext cx="2239200" cy="520560"/>
          </a:xfrm>
          <a:prstGeom prst="rect">
            <a:avLst/>
          </a:prstGeom>
          <a:solidFill>
            <a:schemeClr val="accent1"/>
          </a:solidFill>
          <a:ln w="25560">
            <a:solidFill>
              <a:srgbClr val="ba7c2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ffffff"/>
                </a:solidFill>
                <a:latin typeface="Arial"/>
                <a:ea typeface="Arial"/>
              </a:rPr>
              <a:t>Entorno medioambiental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18" name="CustomShape 5"/>
          <p:cNvSpPr/>
          <p:nvPr/>
        </p:nvSpPr>
        <p:spPr>
          <a:xfrm>
            <a:off x="720000" y="2016000"/>
            <a:ext cx="1649160" cy="65016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25560">
            <a:solidFill>
              <a:srgbClr val="77777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Alimentación      no saludable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19" name="CustomShape 6"/>
          <p:cNvSpPr/>
          <p:nvPr/>
        </p:nvSpPr>
        <p:spPr>
          <a:xfrm>
            <a:off x="2422440" y="2139480"/>
            <a:ext cx="1573920" cy="39600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25560">
            <a:solidFill>
              <a:srgbClr val="77777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Inactividad física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20" name="CustomShape 7"/>
          <p:cNvSpPr/>
          <p:nvPr/>
        </p:nvSpPr>
        <p:spPr>
          <a:xfrm>
            <a:off x="4084560" y="2139480"/>
            <a:ext cx="1913400" cy="39600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25560">
            <a:solidFill>
              <a:srgbClr val="77777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Consumo nocivo de alcohol</a:t>
            </a:r>
            <a:r>
              <a:rPr b="1" lang="es-ES" sz="1600" spc="-1" strike="noStrike">
                <a:solidFill>
                  <a:srgbClr val="ffffff"/>
                </a:solidFill>
                <a:latin typeface="Arial"/>
                <a:ea typeface="Arial"/>
              </a:rPr>
              <a:t> 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5998680" y="2139480"/>
            <a:ext cx="1573920" cy="378000"/>
          </a:xfrm>
          <a:prstGeom prst="roundRect">
            <a:avLst>
              <a:gd name="adj" fmla="val 16667"/>
            </a:avLst>
          </a:prstGeom>
          <a:solidFill>
            <a:srgbClr val="b2b2b2"/>
          </a:solidFill>
          <a:ln w="25560">
            <a:solidFill>
              <a:srgbClr val="77777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Consumo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600" spc="-1" strike="noStrike">
                <a:solidFill>
                  <a:srgbClr val="000000"/>
                </a:solidFill>
                <a:latin typeface="Arial"/>
                <a:ea typeface="Arial"/>
              </a:rPr>
              <a:t>tabaco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22" name="CustomShape 9"/>
          <p:cNvSpPr/>
          <p:nvPr/>
        </p:nvSpPr>
        <p:spPr>
          <a:xfrm>
            <a:off x="923760" y="3436200"/>
            <a:ext cx="102312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Enf cardiovasc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3" name="CustomShape 10"/>
          <p:cNvSpPr/>
          <p:nvPr/>
        </p:nvSpPr>
        <p:spPr>
          <a:xfrm>
            <a:off x="1957320" y="3436200"/>
            <a:ext cx="102168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Cáncer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4" name="CustomShape 11"/>
          <p:cNvSpPr/>
          <p:nvPr/>
        </p:nvSpPr>
        <p:spPr>
          <a:xfrm>
            <a:off x="2992320" y="3436200"/>
            <a:ext cx="102492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DM II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5" name="CustomShape 12"/>
          <p:cNvSpPr/>
          <p:nvPr/>
        </p:nvSpPr>
        <p:spPr>
          <a:xfrm>
            <a:off x="4032360" y="3436200"/>
            <a:ext cx="102492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EPOC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6" name="CustomShape 13"/>
          <p:cNvSpPr/>
          <p:nvPr/>
        </p:nvSpPr>
        <p:spPr>
          <a:xfrm>
            <a:off x="5084640" y="3436200"/>
            <a:ext cx="102312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Salud</a:t>
            </a:r>
            <a:endParaRPr b="0" lang="es-ES" sz="12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Mental 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7" name="CustomShape 14"/>
          <p:cNvSpPr/>
          <p:nvPr/>
        </p:nvSpPr>
        <p:spPr>
          <a:xfrm>
            <a:off x="6135840" y="3436200"/>
            <a:ext cx="1021680" cy="37656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 w="38160">
            <a:solidFill>
              <a:schemeClr val="lt1"/>
            </a:solidFill>
            <a:round/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200" spc="-1" strike="noStrike">
                <a:solidFill>
                  <a:srgbClr val="ffffff"/>
                </a:solidFill>
                <a:latin typeface="Arial"/>
                <a:ea typeface="Arial"/>
              </a:rPr>
              <a:t>Enf musc- esqueletic</a:t>
            </a:r>
            <a:endParaRPr b="0" lang="es-ES" sz="1200" spc="-1" strike="noStrike">
              <a:latin typeface="Arial"/>
            </a:endParaRPr>
          </a:p>
        </p:txBody>
      </p:sp>
      <p:sp>
        <p:nvSpPr>
          <p:cNvPr id="228" name="CustomShape 15"/>
          <p:cNvSpPr/>
          <p:nvPr/>
        </p:nvSpPr>
        <p:spPr>
          <a:xfrm flipH="1">
            <a:off x="1435320" y="2666880"/>
            <a:ext cx="14616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29" name="CustomShape 16"/>
          <p:cNvSpPr/>
          <p:nvPr/>
        </p:nvSpPr>
        <p:spPr>
          <a:xfrm>
            <a:off x="1582560" y="2666880"/>
            <a:ext cx="88524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0" name="CustomShape 17"/>
          <p:cNvSpPr/>
          <p:nvPr/>
        </p:nvSpPr>
        <p:spPr>
          <a:xfrm>
            <a:off x="1617120" y="2648880"/>
            <a:ext cx="192168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1" name="CustomShape 18"/>
          <p:cNvSpPr/>
          <p:nvPr/>
        </p:nvSpPr>
        <p:spPr>
          <a:xfrm>
            <a:off x="1582560" y="2666880"/>
            <a:ext cx="296136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2" name="CustomShape 19"/>
          <p:cNvSpPr/>
          <p:nvPr/>
        </p:nvSpPr>
        <p:spPr>
          <a:xfrm>
            <a:off x="1582560" y="2666880"/>
            <a:ext cx="4013280" cy="768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3" name="CustomShape 20"/>
          <p:cNvSpPr/>
          <p:nvPr/>
        </p:nvSpPr>
        <p:spPr>
          <a:xfrm>
            <a:off x="1781280" y="2536200"/>
            <a:ext cx="531216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21"/>
          <p:cNvSpPr/>
          <p:nvPr/>
        </p:nvSpPr>
        <p:spPr>
          <a:xfrm flipH="1">
            <a:off x="1435320" y="2518200"/>
            <a:ext cx="534960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5" name="CustomShape 22"/>
          <p:cNvSpPr/>
          <p:nvPr/>
        </p:nvSpPr>
        <p:spPr>
          <a:xfrm flipH="1">
            <a:off x="2467800" y="2518200"/>
            <a:ext cx="431676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23"/>
          <p:cNvSpPr/>
          <p:nvPr/>
        </p:nvSpPr>
        <p:spPr>
          <a:xfrm flipH="1">
            <a:off x="3504600" y="2518200"/>
            <a:ext cx="327996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7" name="CustomShape 24"/>
          <p:cNvSpPr/>
          <p:nvPr/>
        </p:nvSpPr>
        <p:spPr>
          <a:xfrm flipH="1">
            <a:off x="4544280" y="2518200"/>
            <a:ext cx="224028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8" name="CustomShape 25"/>
          <p:cNvSpPr/>
          <p:nvPr/>
        </p:nvSpPr>
        <p:spPr>
          <a:xfrm flipH="1">
            <a:off x="5595840" y="2518200"/>
            <a:ext cx="118872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CustomShape 26"/>
          <p:cNvSpPr/>
          <p:nvPr/>
        </p:nvSpPr>
        <p:spPr>
          <a:xfrm flipH="1">
            <a:off x="6646320" y="2518200"/>
            <a:ext cx="138600" cy="917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CustomShape 27"/>
          <p:cNvSpPr/>
          <p:nvPr/>
        </p:nvSpPr>
        <p:spPr>
          <a:xfrm flipH="1">
            <a:off x="1435320" y="2536200"/>
            <a:ext cx="177336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1" name="CustomShape 28"/>
          <p:cNvSpPr/>
          <p:nvPr/>
        </p:nvSpPr>
        <p:spPr>
          <a:xfrm flipH="1">
            <a:off x="2467800" y="2536200"/>
            <a:ext cx="74052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2" name="CustomShape 29"/>
          <p:cNvSpPr/>
          <p:nvPr/>
        </p:nvSpPr>
        <p:spPr>
          <a:xfrm>
            <a:off x="3829680" y="2666880"/>
            <a:ext cx="403920" cy="80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3" name="CustomShape 30"/>
          <p:cNvSpPr/>
          <p:nvPr/>
        </p:nvSpPr>
        <p:spPr>
          <a:xfrm>
            <a:off x="3209760" y="2536200"/>
            <a:ext cx="133416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4" name="CustomShape 31"/>
          <p:cNvSpPr/>
          <p:nvPr/>
        </p:nvSpPr>
        <p:spPr>
          <a:xfrm>
            <a:off x="3209760" y="2536200"/>
            <a:ext cx="2907360" cy="790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5" name="CustomShape 32"/>
          <p:cNvSpPr/>
          <p:nvPr/>
        </p:nvSpPr>
        <p:spPr>
          <a:xfrm>
            <a:off x="3611520" y="2536200"/>
            <a:ext cx="354564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6" name="CustomShape 33"/>
          <p:cNvSpPr/>
          <p:nvPr/>
        </p:nvSpPr>
        <p:spPr>
          <a:xfrm flipH="1">
            <a:off x="1435320" y="2536200"/>
            <a:ext cx="360504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4"/>
          <p:cNvSpPr/>
          <p:nvPr/>
        </p:nvSpPr>
        <p:spPr>
          <a:xfrm flipH="1">
            <a:off x="2467800" y="2536200"/>
            <a:ext cx="257256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35"/>
          <p:cNvSpPr/>
          <p:nvPr/>
        </p:nvSpPr>
        <p:spPr>
          <a:xfrm flipH="1">
            <a:off x="3504240" y="2536200"/>
            <a:ext cx="153576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49" name="CustomShape 36"/>
          <p:cNvSpPr/>
          <p:nvPr/>
        </p:nvSpPr>
        <p:spPr>
          <a:xfrm flipH="1">
            <a:off x="4544280" y="2536200"/>
            <a:ext cx="49608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CustomShape 37"/>
          <p:cNvSpPr/>
          <p:nvPr/>
        </p:nvSpPr>
        <p:spPr>
          <a:xfrm>
            <a:off x="5041800" y="2536200"/>
            <a:ext cx="55440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1" name="CustomShape 38"/>
          <p:cNvSpPr/>
          <p:nvPr/>
        </p:nvSpPr>
        <p:spPr>
          <a:xfrm>
            <a:off x="5041800" y="2536200"/>
            <a:ext cx="1604520" cy="899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9360">
            <a:solidFill>
              <a:srgbClr val="00206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2" name="CustomShape 39"/>
          <p:cNvSpPr/>
          <p:nvPr/>
        </p:nvSpPr>
        <p:spPr>
          <a:xfrm>
            <a:off x="1461960" y="2950200"/>
            <a:ext cx="5155560" cy="161280"/>
          </a:xfrm>
          <a:prstGeom prst="roundRect">
            <a:avLst>
              <a:gd name="adj" fmla="val 16667"/>
            </a:avLst>
          </a:prstGeom>
          <a:solidFill>
            <a:srgbClr val="ef8600">
              <a:alpha val="88000"/>
            </a:srgbClr>
          </a:solidFill>
          <a:ln w="19080">
            <a:solidFill>
              <a:srgbClr val="9f5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ffffff"/>
                </a:solidFill>
                <a:latin typeface="Arial"/>
                <a:ea typeface="Arial"/>
              </a:rPr>
              <a:t>Estrés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253" name="CustomShape 40"/>
          <p:cNvSpPr/>
          <p:nvPr/>
        </p:nvSpPr>
        <p:spPr>
          <a:xfrm>
            <a:off x="8531280" y="4236120"/>
            <a:ext cx="548640" cy="29700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E6A5C8CD-531E-4214-B4F6-A1F1004E15EF}" type="slidenum">
              <a:rPr b="0" lang="es-ES" sz="1800" spc="-1" strike="noStrike">
                <a:solidFill>
                  <a:srgbClr val="ffffff"/>
                </a:solidFill>
                <a:latin typeface="Arial"/>
                <a:ea typeface="Arial"/>
              </a:rPr>
              <a:t>1</a:t>
            </a:fld>
            <a:endParaRPr b="0" lang="es-ES" sz="1800" spc="-1" strike="noStrike">
              <a:latin typeface="Arial"/>
            </a:endParaRPr>
          </a:p>
        </p:txBody>
      </p:sp>
      <p:sp>
        <p:nvSpPr>
          <p:cNvPr id="254" name="CustomShape 41"/>
          <p:cNvSpPr/>
          <p:nvPr/>
        </p:nvSpPr>
        <p:spPr>
          <a:xfrm>
            <a:off x="179640" y="1307520"/>
            <a:ext cx="3359520" cy="39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noAutofit/>
          </a:bodyPr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990000"/>
                </a:solidFill>
                <a:latin typeface="Arial"/>
                <a:ea typeface="Arial"/>
              </a:rPr>
              <a:t>Determinantes de la salud</a:t>
            </a:r>
            <a:endParaRPr b="0" lang="es-ES" sz="2000" spc="-1" strike="noStrike">
              <a:latin typeface="Arial"/>
            </a:endParaRPr>
          </a:p>
        </p:txBody>
      </p:sp>
      <p:pic>
        <p:nvPicPr>
          <p:cNvPr id="255" name="Google Shape;283;p55" descr=""/>
          <p:cNvPicPr/>
          <p:nvPr/>
        </p:nvPicPr>
        <p:blipFill>
          <a:blip r:embed="rId1"/>
          <a:stretch/>
        </p:blipFill>
        <p:spPr>
          <a:xfrm>
            <a:off x="0" y="-10440"/>
            <a:ext cx="9143280" cy="12852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Shape 1"/>
          <p:cNvSpPr txBox="1"/>
          <p:nvPr/>
        </p:nvSpPr>
        <p:spPr>
          <a:xfrm>
            <a:off x="457200" y="205200"/>
            <a:ext cx="8228880" cy="858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extShape 2"/>
          <p:cNvSpPr txBox="1"/>
          <p:nvPr/>
        </p:nvSpPr>
        <p:spPr>
          <a:xfrm>
            <a:off x="457200" y="1203480"/>
            <a:ext cx="8228880" cy="29826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es-ES" sz="3200" spc="-1" strike="noStrike">
              <a:latin typeface="Arial"/>
            </a:endParaRPr>
          </a:p>
        </p:txBody>
      </p:sp>
      <p:pic>
        <p:nvPicPr>
          <p:cNvPr id="258" name="Google Shape;290;p56" descr="chelo islas canarias M .jpg"/>
          <p:cNvPicPr/>
          <p:nvPr/>
        </p:nvPicPr>
        <p:blipFill>
          <a:blip r:embed="rId1"/>
          <a:stretch/>
        </p:blipFill>
        <p:spPr>
          <a:xfrm>
            <a:off x="0" y="0"/>
            <a:ext cx="9143640" cy="1285560"/>
          </a:xfrm>
          <a:prstGeom prst="rect">
            <a:avLst/>
          </a:prstGeom>
          <a:ln>
            <a:noFill/>
          </a:ln>
        </p:spPr>
      </p:pic>
      <p:pic>
        <p:nvPicPr>
          <p:cNvPr id="259" name="Google Shape;291;p56" descr=""/>
          <p:cNvPicPr/>
          <p:nvPr/>
        </p:nvPicPr>
        <p:blipFill>
          <a:blip r:embed="rId2"/>
          <a:stretch/>
        </p:blipFill>
        <p:spPr>
          <a:xfrm>
            <a:off x="0" y="1285920"/>
            <a:ext cx="9143640" cy="3706560"/>
          </a:xfrm>
          <a:prstGeom prst="rect">
            <a:avLst/>
          </a:prstGeom>
          <a:ln>
            <a:noFill/>
          </a:ln>
        </p:spPr>
      </p:pic>
      <p:pic>
        <p:nvPicPr>
          <p:cNvPr id="260" name="Google Shape;292;p56" descr=""/>
          <p:cNvPicPr/>
          <p:nvPr/>
        </p:nvPicPr>
        <p:blipFill>
          <a:blip r:embed="rId3"/>
          <a:stretch/>
        </p:blipFill>
        <p:spPr>
          <a:xfrm>
            <a:off x="-101880" y="4326120"/>
            <a:ext cx="3981240" cy="1037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8531640" y="4236120"/>
            <a:ext cx="548280" cy="297000"/>
          </a:xfrm>
          <a:prstGeom prst="bracketPair">
            <a:avLst>
              <a:gd name="adj" fmla="val 16667"/>
            </a:avLst>
          </a:prstGeom>
          <a:noFill/>
          <a:ln w="1908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fld id="{303F4AC0-3C25-4C6E-9708-3F10933AAC3E}" type="slidenum">
              <a:rPr b="0" lang="es-ES" sz="1800" spc="-1" strike="noStrike">
                <a:solidFill>
                  <a:srgbClr val="ffffff"/>
                </a:solidFill>
                <a:latin typeface="Arial"/>
                <a:ea typeface="Arial"/>
              </a:rPr>
              <a:t>1</a:t>
            </a:fld>
            <a:endParaRPr b="0" lang="es-ES" sz="1800" spc="-1" strike="noStrike">
              <a:latin typeface="Arial"/>
            </a:endParaRPr>
          </a:p>
        </p:txBody>
      </p:sp>
      <p:pic>
        <p:nvPicPr>
          <p:cNvPr id="262" name="Google Shape;299;p57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263" name="Google Shape;300;p57" descr=""/>
          <p:cNvPicPr/>
          <p:nvPr/>
        </p:nvPicPr>
        <p:blipFill>
          <a:blip r:embed="rId2"/>
          <a:stretch/>
        </p:blipFill>
        <p:spPr>
          <a:xfrm rot="21578400">
            <a:off x="642600" y="1215720"/>
            <a:ext cx="4156560" cy="970920"/>
          </a:xfrm>
          <a:prstGeom prst="rect">
            <a:avLst/>
          </a:prstGeom>
          <a:ln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</p:spPr>
      </p:pic>
      <p:sp>
        <p:nvSpPr>
          <p:cNvPr id="264" name="CustomShape 2"/>
          <p:cNvSpPr/>
          <p:nvPr/>
        </p:nvSpPr>
        <p:spPr>
          <a:xfrm>
            <a:off x="683640" y="2643840"/>
            <a:ext cx="7920000" cy="188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>
            <a:noAutofit/>
          </a:bodyPr>
          <a:p>
            <a:pPr marL="285840" indent="-285120" algn="just">
              <a:lnSpc>
                <a:spcPct val="100000"/>
              </a:lnSpc>
              <a:buClr>
                <a:srgbClr val="7f7f7f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Integración</a:t>
            </a:r>
            <a:r>
              <a:rPr b="0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 y </a:t>
            </a:r>
            <a:r>
              <a:rPr b="1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coordinación </a:t>
            </a:r>
            <a:r>
              <a:rPr b="0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de los esfuerzos de promoción de la salud y prevención entre todos los niveles, sectores y actores implicados, favoreciendo la </a:t>
            </a:r>
            <a:r>
              <a:rPr b="1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sostenibilidad del Sistema</a:t>
            </a:r>
            <a:r>
              <a:rPr b="0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.</a:t>
            </a:r>
            <a:endParaRPr b="0" lang="es-ES" sz="1800" spc="-1" strike="noStrike">
              <a:latin typeface="Arial"/>
            </a:endParaRPr>
          </a:p>
          <a:p>
            <a:pPr marL="285840" indent="-285120"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  <a:p>
            <a:pPr marL="285840" indent="-285120" algn="just">
              <a:lnSpc>
                <a:spcPct val="100000"/>
              </a:lnSpc>
              <a:buClr>
                <a:srgbClr val="7f7f7f"/>
              </a:buClr>
              <a:buFont typeface="Arial"/>
              <a:buChar char="•"/>
            </a:pPr>
            <a:r>
              <a:rPr b="1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Reorientación</a:t>
            </a:r>
            <a:r>
              <a:rPr b="0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 de </a:t>
            </a:r>
            <a:r>
              <a:rPr b="1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Todas las políticas</a:t>
            </a:r>
            <a:r>
              <a:rPr b="0" lang="es-ES" sz="1800" spc="-1" strike="noStrike">
                <a:solidFill>
                  <a:srgbClr val="002060"/>
                </a:solidFill>
                <a:latin typeface="Arial"/>
                <a:ea typeface="Arial"/>
              </a:rPr>
              <a:t> hacia la promoción de la salud y prevención.</a:t>
            </a:r>
            <a:endParaRPr b="0" lang="es-ES" sz="1800" spc="-1" strike="noStrike"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es-E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6813000" y="4797000"/>
            <a:ext cx="2133000" cy="273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66" name="CustomShape 2"/>
          <p:cNvSpPr/>
          <p:nvPr/>
        </p:nvSpPr>
        <p:spPr>
          <a:xfrm>
            <a:off x="4798440" y="1185480"/>
            <a:ext cx="3392640" cy="2753640"/>
          </a:xfrm>
          <a:prstGeom prst="roundRect">
            <a:avLst>
              <a:gd name="adj" fmla="val 16667"/>
            </a:avLst>
          </a:prstGeom>
          <a:solidFill>
            <a:srgbClr val="feedd8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171360">
              <a:lnSpc>
                <a:spcPct val="150000"/>
              </a:lnSpc>
            </a:pPr>
            <a:endParaRPr b="0" lang="es-ES" sz="18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Actividad física</a:t>
            </a:r>
            <a:endParaRPr b="0" lang="es-ES" sz="15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Alimentación saludable</a:t>
            </a:r>
            <a:endParaRPr b="0" lang="es-ES" sz="15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Consumo de tabaco </a:t>
            </a:r>
            <a:endParaRPr b="0" lang="es-ES" sz="15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Consumo de alcohol</a:t>
            </a:r>
            <a:endParaRPr b="0" lang="es-ES" sz="15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Bienestar emocional</a:t>
            </a:r>
            <a:endParaRPr b="0" lang="es-ES" sz="1500" spc="-1" strike="noStrike">
              <a:latin typeface="Arial"/>
            </a:endParaRPr>
          </a:p>
          <a:p>
            <a:pPr lvl="1" marL="514440" indent="-342360">
              <a:lnSpc>
                <a:spcPct val="150000"/>
              </a:lnSpc>
              <a:buClr>
                <a:srgbClr val="002060"/>
              </a:buClr>
              <a:buFont typeface="Arial"/>
              <a:buAutoNum type="arabicPeriod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Seguridad  del entorno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267" name="CustomShape 3"/>
          <p:cNvSpPr/>
          <p:nvPr/>
        </p:nvSpPr>
        <p:spPr>
          <a:xfrm>
            <a:off x="4212000" y="1203480"/>
            <a:ext cx="2663640" cy="431280"/>
          </a:xfrm>
          <a:prstGeom prst="flowChartTerminator">
            <a:avLst/>
          </a:prstGeom>
          <a:solidFill>
            <a:srgbClr val="a6a6a6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101010"/>
                </a:solidFill>
                <a:latin typeface="Arial"/>
                <a:ea typeface="Arial"/>
              </a:rPr>
              <a:t>Factores priorizados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68" name="CustomShape 4"/>
          <p:cNvSpPr/>
          <p:nvPr/>
        </p:nvSpPr>
        <p:spPr>
          <a:xfrm>
            <a:off x="70560" y="2120040"/>
            <a:ext cx="3711240" cy="1243080"/>
          </a:xfrm>
          <a:prstGeom prst="roundRect">
            <a:avLst>
              <a:gd name="adj" fmla="val 16667"/>
            </a:avLst>
          </a:prstGeom>
          <a:solidFill>
            <a:srgbClr val="feedd8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285840" indent="-285120">
              <a:lnSpc>
                <a:spcPct val="120000"/>
              </a:lnSpc>
              <a:buClr>
                <a:srgbClr val="002060"/>
              </a:buClr>
              <a:buFont typeface="Arial"/>
              <a:buChar char="•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Menores de 15</a:t>
            </a:r>
            <a:endParaRPr b="0" lang="es-ES" sz="15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(incluyendo embarazo)</a:t>
            </a:r>
            <a:endParaRPr b="0" lang="es-ES" sz="1500" spc="-1" strike="noStrike">
              <a:latin typeface="Arial"/>
            </a:endParaRPr>
          </a:p>
          <a:p>
            <a:pPr marL="285840" indent="-285120">
              <a:lnSpc>
                <a:spcPct val="120000"/>
              </a:lnSpc>
              <a:buClr>
                <a:srgbClr val="002060"/>
              </a:buClr>
              <a:buFont typeface="Arial"/>
              <a:buChar char="•"/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Población adulta</a:t>
            </a:r>
            <a:endParaRPr b="0" lang="es-ES" sz="1500" spc="-1" strike="noStrike">
              <a:latin typeface="Arial"/>
            </a:endParaRPr>
          </a:p>
          <a:p>
            <a:pPr>
              <a:lnSpc>
                <a:spcPct val="120000"/>
              </a:lnSpc>
            </a:pPr>
            <a:r>
              <a:rPr b="0" lang="es-ES" sz="1500" spc="-1" strike="noStrike">
                <a:solidFill>
                  <a:srgbClr val="002060"/>
                </a:solidFill>
                <a:latin typeface="Arial"/>
                <a:ea typeface="Arial"/>
              </a:rPr>
              <a:t>(especialmente mayores de 50 años)</a:t>
            </a:r>
            <a:endParaRPr b="0" lang="es-ES" sz="1500" spc="-1" strike="noStrike">
              <a:latin typeface="Arial"/>
            </a:endParaRPr>
          </a:p>
        </p:txBody>
      </p:sp>
      <p:sp>
        <p:nvSpPr>
          <p:cNvPr id="269" name="CustomShape 5"/>
          <p:cNvSpPr/>
          <p:nvPr/>
        </p:nvSpPr>
        <p:spPr>
          <a:xfrm>
            <a:off x="299160" y="1491480"/>
            <a:ext cx="1777320" cy="431280"/>
          </a:xfrm>
          <a:prstGeom prst="flowChartTerminator">
            <a:avLst/>
          </a:prstGeom>
          <a:solidFill>
            <a:srgbClr val="a6a6a6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101010"/>
                </a:solidFill>
                <a:latin typeface="Arial"/>
                <a:ea typeface="Arial"/>
              </a:rPr>
              <a:t>Poblaciones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70" name="CustomShape 6"/>
          <p:cNvSpPr/>
          <p:nvPr/>
        </p:nvSpPr>
        <p:spPr>
          <a:xfrm>
            <a:off x="3564000" y="4137840"/>
            <a:ext cx="3285000" cy="927720"/>
          </a:xfrm>
          <a:prstGeom prst="roundRect">
            <a:avLst>
              <a:gd name="adj" fmla="val 16667"/>
            </a:avLst>
          </a:prstGeom>
          <a:solidFill>
            <a:srgbClr val="feedd8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marL="285840" indent="-285120">
              <a:lnSpc>
                <a:spcPct val="120000"/>
              </a:lnSpc>
              <a:buClr>
                <a:srgbClr val="002060"/>
              </a:buClr>
              <a:buFont typeface="Arial"/>
              <a:buChar char="•"/>
            </a:pPr>
            <a:r>
              <a:rPr b="1" lang="es-ES" sz="1400" spc="-1" strike="noStrike">
                <a:solidFill>
                  <a:srgbClr val="002060"/>
                </a:solidFill>
                <a:latin typeface="Arial"/>
                <a:ea typeface="Arial"/>
              </a:rPr>
              <a:t>Sanitario</a:t>
            </a:r>
            <a:endParaRPr b="0" lang="es-ES" sz="1400" spc="-1" strike="noStrike">
              <a:latin typeface="Arial"/>
            </a:endParaRPr>
          </a:p>
          <a:p>
            <a:pPr marL="285840" indent="-285120">
              <a:lnSpc>
                <a:spcPct val="120000"/>
              </a:lnSpc>
              <a:buClr>
                <a:srgbClr val="101010"/>
              </a:buClr>
              <a:buFont typeface="Arial"/>
              <a:buChar char="•"/>
            </a:pPr>
            <a:r>
              <a:rPr b="1" lang="es-ES" sz="2000" spc="-1" strike="noStrike">
                <a:solidFill>
                  <a:srgbClr val="101010"/>
                </a:solidFill>
                <a:latin typeface="Arial"/>
                <a:ea typeface="Arial"/>
              </a:rPr>
              <a:t>Comunitario</a:t>
            </a:r>
            <a:endParaRPr b="0" lang="es-ES" sz="2000" spc="-1" strike="noStrike">
              <a:latin typeface="Arial"/>
            </a:endParaRPr>
          </a:p>
          <a:p>
            <a:pPr marL="285840" indent="-285120">
              <a:lnSpc>
                <a:spcPct val="120000"/>
              </a:lnSpc>
              <a:buClr>
                <a:srgbClr val="002060"/>
              </a:buClr>
              <a:buFont typeface="Arial"/>
              <a:buChar char="•"/>
            </a:pPr>
            <a:r>
              <a:rPr b="1" lang="es-ES" sz="1400" spc="-1" strike="noStrike">
                <a:solidFill>
                  <a:srgbClr val="002060"/>
                </a:solidFill>
                <a:latin typeface="Arial"/>
                <a:ea typeface="Arial"/>
              </a:rPr>
              <a:t>Educativo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71" name="CustomShape 7"/>
          <p:cNvSpPr/>
          <p:nvPr/>
        </p:nvSpPr>
        <p:spPr>
          <a:xfrm>
            <a:off x="1867320" y="4371840"/>
            <a:ext cx="1777320" cy="431280"/>
          </a:xfrm>
          <a:prstGeom prst="flowChartTerminator">
            <a:avLst/>
          </a:prstGeom>
          <a:solidFill>
            <a:srgbClr val="a6a6a6"/>
          </a:solidFill>
          <a:ln w="25560">
            <a:solidFill>
              <a:schemeClr val="lt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es-ES" sz="1400" spc="-1" strike="noStrike">
                <a:solidFill>
                  <a:srgbClr val="101010"/>
                </a:solidFill>
                <a:latin typeface="Arial"/>
                <a:ea typeface="Arial"/>
              </a:rPr>
              <a:t>Entornos</a:t>
            </a:r>
            <a:endParaRPr b="0" lang="es-ES" sz="1400" spc="-1" strike="noStrike">
              <a:latin typeface="Arial"/>
            </a:endParaRPr>
          </a:p>
        </p:txBody>
      </p:sp>
      <p:sp>
        <p:nvSpPr>
          <p:cNvPr id="272" name="CustomShape 8"/>
          <p:cNvSpPr/>
          <p:nvPr/>
        </p:nvSpPr>
        <p:spPr>
          <a:xfrm>
            <a:off x="5580000" y="4461840"/>
            <a:ext cx="1007280" cy="26856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101010"/>
          </a:solidFill>
          <a:ln w="25560">
            <a:solidFill>
              <a:srgbClr val="10101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73" name="CustomShape 9"/>
          <p:cNvSpPr/>
          <p:nvPr/>
        </p:nvSpPr>
        <p:spPr>
          <a:xfrm>
            <a:off x="3855600" y="3939840"/>
            <a:ext cx="496656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rgbClr val="cae2aa"/>
          </a:solidFill>
          <a:ln w="76320">
            <a:solidFill>
              <a:srgbClr val="b2b2b2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4" name="CustomShape 10"/>
          <p:cNvSpPr/>
          <p:nvPr/>
        </p:nvSpPr>
        <p:spPr>
          <a:xfrm flipH="1">
            <a:off x="1055160" y="3895200"/>
            <a:ext cx="2832840" cy="692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009999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75" name="Google Shape;317;p58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sp>
        <p:nvSpPr>
          <p:cNvPr id="276" name="CustomShape 11"/>
          <p:cNvSpPr/>
          <p:nvPr/>
        </p:nvSpPr>
        <p:spPr>
          <a:xfrm rot="10800000">
            <a:off x="3782160" y="1559880"/>
            <a:ext cx="360" cy="233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76320">
            <a:solidFill>
              <a:srgbClr val="c00000"/>
            </a:solidFill>
            <a:round/>
            <a:tailEnd len="med" type="stealth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323;p59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278" name="Google Shape;324;p59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pic>
        <p:nvPicPr>
          <p:cNvPr id="279" name="Google Shape;325;p59" descr=""/>
          <p:cNvPicPr/>
          <p:nvPr/>
        </p:nvPicPr>
        <p:blipFill>
          <a:blip r:embed="rId3"/>
          <a:stretch/>
        </p:blipFill>
        <p:spPr>
          <a:xfrm rot="21578400">
            <a:off x="3371400" y="2161440"/>
            <a:ext cx="4156560" cy="970920"/>
          </a:xfrm>
          <a:prstGeom prst="rect">
            <a:avLst/>
          </a:prstGeom>
          <a:ln>
            <a:noFill/>
          </a:ln>
          <a:effectLst>
            <a:outerShdw blurRad="381000" dir="5400000" dist="291960" rotWithShape="0" sx="-80000" sy="-18000">
              <a:srgbClr val="000000">
                <a:alpha val="22000"/>
              </a:srgbClr>
            </a:outerShdw>
          </a:effectLst>
        </p:spPr>
      </p:pic>
      <p:grpSp>
        <p:nvGrpSpPr>
          <p:cNvPr id="280" name="Group 1"/>
          <p:cNvGrpSpPr/>
          <p:nvPr/>
        </p:nvGrpSpPr>
        <p:grpSpPr>
          <a:xfrm>
            <a:off x="1753200" y="1856880"/>
            <a:ext cx="5889960" cy="2494800"/>
            <a:chOff x="1753200" y="1856880"/>
            <a:chExt cx="5889960" cy="2494800"/>
          </a:xfrm>
        </p:grpSpPr>
        <p:sp>
          <p:nvSpPr>
            <p:cNvPr id="281" name="CustomShape 2"/>
            <p:cNvSpPr/>
            <p:nvPr/>
          </p:nvSpPr>
          <p:spPr>
            <a:xfrm>
              <a:off x="3252240" y="1856880"/>
              <a:ext cx="4390920" cy="157356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3015" y="60000"/>
                  </a:moveTo>
                  <a:lnTo>
                    <a:pt x="3015" y="60000"/>
                  </a:lnTo>
                  <a:cubicBezTo>
                    <a:pt x="3015" y="31996"/>
                    <a:pt x="27693" y="9106"/>
                    <a:pt x="58618" y="8427"/>
                  </a:cubicBezTo>
                  <a:cubicBezTo>
                    <a:pt x="89542" y="7748"/>
                    <a:pt x="115417" y="29527"/>
                    <a:pt x="116917" y="57498"/>
                  </a:cubicBezTo>
                  <a:cubicBezTo>
                    <a:pt x="118417" y="85469"/>
                    <a:pt x="94993" y="109416"/>
                    <a:pt x="64141" y="111451"/>
                  </a:cubicBezTo>
                  <a:lnTo>
                    <a:pt x="63930" y="119822"/>
                  </a:lnTo>
                  <a:lnTo>
                    <a:pt x="58861" y="104990"/>
                  </a:lnTo>
                  <a:lnTo>
                    <a:pt x="64687" y="89897"/>
                  </a:lnTo>
                  <a:lnTo>
                    <a:pt x="64475" y="98270"/>
                  </a:lnTo>
                  <a:lnTo>
                    <a:pt x="64475" y="98270"/>
                  </a:lnTo>
                  <a:cubicBezTo>
                    <a:pt x="92653" y="96490"/>
                    <a:pt x="113791" y="78558"/>
                    <a:pt x="112176" y="57805"/>
                  </a:cubicBezTo>
                  <a:cubicBezTo>
                    <a:pt x="110560" y="37052"/>
                    <a:pt x="86776" y="21009"/>
                    <a:pt x="58506" y="21603"/>
                  </a:cubicBezTo>
                  <a:cubicBezTo>
                    <a:pt x="30236" y="22197"/>
                    <a:pt x="7738" y="39213"/>
                    <a:pt x="7738" y="59999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82" name="CustomShape 3"/>
            <p:cNvSpPr/>
            <p:nvPr/>
          </p:nvSpPr>
          <p:spPr>
            <a:xfrm>
              <a:off x="1753200" y="2778120"/>
              <a:ext cx="4390920" cy="157356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77589" y="10931"/>
                  </a:moveTo>
                  <a:lnTo>
                    <a:pt x="73314" y="22855"/>
                  </a:lnTo>
                  <a:lnTo>
                    <a:pt x="73314" y="22855"/>
                  </a:lnTo>
                  <a:cubicBezTo>
                    <a:pt x="54221" y="19158"/>
                    <a:pt x="33922" y="23685"/>
                    <a:pt x="20845" y="34558"/>
                  </a:cubicBezTo>
                  <a:cubicBezTo>
                    <a:pt x="7767" y="45431"/>
                    <a:pt x="4143" y="60793"/>
                    <a:pt x="11477" y="74267"/>
                  </a:cubicBezTo>
                  <a:cubicBezTo>
                    <a:pt x="18811" y="87742"/>
                    <a:pt x="35851" y="97028"/>
                    <a:pt x="55524" y="98270"/>
                  </a:cubicBezTo>
                  <a:lnTo>
                    <a:pt x="55312" y="89897"/>
                  </a:lnTo>
                  <a:lnTo>
                    <a:pt x="61138" y="104990"/>
                  </a:lnTo>
                  <a:lnTo>
                    <a:pt x="56069" y="119822"/>
                  </a:lnTo>
                  <a:lnTo>
                    <a:pt x="55858" y="111451"/>
                  </a:lnTo>
                  <a:lnTo>
                    <a:pt x="55858" y="111451"/>
                  </a:lnTo>
                  <a:cubicBezTo>
                    <a:pt x="33912" y="110003"/>
                    <a:pt x="14849" y="97247"/>
                    <a:pt x="6882" y="78679"/>
                  </a:cubicBezTo>
                  <a:cubicBezTo>
                    <a:pt x="-1085" y="60111"/>
                    <a:pt x="3468" y="39049"/>
                    <a:pt x="18579" y="24570"/>
                  </a:cubicBezTo>
                  <a:cubicBezTo>
                    <a:pt x="33691" y="10091"/>
                    <a:pt x="56660" y="4782"/>
                    <a:pt x="77589" y="10931"/>
                  </a:cubicBezTo>
                  <a:close/>
                </a:path>
              </a:pathLst>
            </a:custGeom>
            <a:solidFill>
              <a:srgbClr val="4f81bd"/>
            </a:solidFill>
            <a:ln>
              <a:noFill/>
            </a:ln>
            <a:effectLst>
              <a:outerShdw blurRad="40000" dir="5400000" dist="2304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</p:sp>
        <p:sp>
          <p:nvSpPr>
            <p:cNvPr id="283" name="CustomShape 4"/>
            <p:cNvSpPr/>
            <p:nvPr/>
          </p:nvSpPr>
          <p:spPr>
            <a:xfrm>
              <a:off x="4012200" y="3565080"/>
              <a:ext cx="2194920" cy="686880"/>
            </a:xfrm>
            <a:custGeom>
              <a:avLst/>
              <a:gdLst/>
              <a:ahLst/>
              <a:rect l="l" t="t" r="r" b="b"/>
              <a:pathLst>
                <a:path w="120000" h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17640" rIns="17640" tIns="17640" bIns="17640" anchor="ctr">
              <a:noAutofit/>
            </a:bodyPr>
            <a:p>
              <a:pPr algn="ctr">
                <a:lnSpc>
                  <a:spcPct val="100000"/>
                </a:lnSpc>
              </a:pPr>
              <a:r>
                <a:rPr b="1" i="1" lang="es-ES" sz="1400" spc="-1" strike="noStrike">
                  <a:solidFill>
                    <a:srgbClr val="1f497d"/>
                  </a:solidFill>
                  <a:latin typeface="Gill Sans"/>
                  <a:ea typeface="Gill Sans"/>
                </a:rPr>
                <a:t> </a:t>
              </a:r>
              <a:r>
                <a:rPr b="1" i="1" lang="es-ES" sz="1400" spc="-1" strike="noStrike">
                  <a:solidFill>
                    <a:srgbClr val="00cc99"/>
                  </a:solidFill>
                  <a:latin typeface="Gill Sans"/>
                  <a:ea typeface="Gill Sans"/>
                </a:rPr>
                <a:t> </a:t>
              </a:r>
              <a:endParaRPr b="0" lang="es-ES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es-ES" sz="11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      </a:t>
              </a: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ESTRATEGIA CANARIA </a:t>
              </a:r>
              <a:endParaRPr b="0" lang="es-ES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“</a:t>
              </a: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ISLAS</a:t>
              </a:r>
              <a:r>
                <a:rPr b="1" lang="es-ES" sz="1400" spc="-1" strike="noStrike">
                  <a:solidFill>
                    <a:srgbClr val="197fb3"/>
                  </a:solidFill>
                  <a:latin typeface="Arial"/>
                  <a:ea typeface="Arial"/>
                </a:rPr>
                <a:t> </a:t>
              </a: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Y  MUNICIPIOS </a:t>
              </a:r>
              <a:r>
                <a:rPr b="1" i="1" lang="es-ES" sz="1400" spc="-1" strike="noStrike">
                  <a:solidFill>
                    <a:srgbClr val="145d80"/>
                  </a:solidFill>
                  <a:latin typeface="Gill Sans"/>
                  <a:ea typeface="Gill Sans"/>
                </a:rPr>
                <a:t> </a:t>
              </a: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PROMOTORES </a:t>
              </a:r>
              <a:endParaRPr b="0" lang="es-ES" sz="1400" spc="-1" strike="noStrike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b="1" i="1" lang="es-ES" sz="1400" spc="-1" strike="noStrike">
                  <a:solidFill>
                    <a:srgbClr val="197fb3"/>
                  </a:solidFill>
                  <a:latin typeface="Gill Sans"/>
                  <a:ea typeface="Gill Sans"/>
                </a:rPr>
                <a:t>DE  LA SALUD”</a:t>
              </a:r>
              <a:endParaRPr b="0" lang="es-ES" sz="1400" spc="-1" strike="noStrike">
                <a:latin typeface="Arial"/>
              </a:endParaRPr>
            </a:p>
          </p:txBody>
        </p:sp>
      </p:grpSp>
      <p:pic>
        <p:nvPicPr>
          <p:cNvPr id="284" name="Google Shape;330;p59" descr=""/>
          <p:cNvPicPr/>
          <p:nvPr/>
        </p:nvPicPr>
        <p:blipFill>
          <a:blip r:embed="rId4"/>
          <a:stretch/>
        </p:blipFill>
        <p:spPr>
          <a:xfrm>
            <a:off x="3138480" y="3345480"/>
            <a:ext cx="633240" cy="570960"/>
          </a:xfrm>
          <a:prstGeom prst="rect">
            <a:avLst/>
          </a:prstGeom>
          <a:ln>
            <a:noFill/>
          </a:ln>
        </p:spPr>
      </p:pic>
      <p:grpSp>
        <p:nvGrpSpPr>
          <p:cNvPr id="285" name="Group 5"/>
          <p:cNvGrpSpPr/>
          <p:nvPr/>
        </p:nvGrpSpPr>
        <p:grpSpPr>
          <a:xfrm>
            <a:off x="0" y="1143000"/>
            <a:ext cx="9143280" cy="570960"/>
            <a:chOff x="0" y="1143000"/>
            <a:chExt cx="9143280" cy="570960"/>
          </a:xfrm>
        </p:grpSpPr>
        <p:sp>
          <p:nvSpPr>
            <p:cNvPr id="286" name="CustomShape 6"/>
            <p:cNvSpPr/>
            <p:nvPr/>
          </p:nvSpPr>
          <p:spPr>
            <a:xfrm>
              <a:off x="0" y="1207800"/>
              <a:ext cx="9143280" cy="506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287" name="Google Shape;333;p59" descr=""/>
            <p:cNvPicPr/>
            <p:nvPr/>
          </p:nvPicPr>
          <p:blipFill>
            <a:blip r:embed="rId5"/>
            <a:stretch/>
          </p:blipFill>
          <p:spPr>
            <a:xfrm>
              <a:off x="8358120" y="1143000"/>
              <a:ext cx="678240" cy="5058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338;p60" descr=""/>
          <p:cNvPicPr/>
          <p:nvPr/>
        </p:nvPicPr>
        <p:blipFill>
          <a:blip r:embed="rId1"/>
          <a:stretch/>
        </p:blipFill>
        <p:spPr>
          <a:xfrm>
            <a:off x="0" y="0"/>
            <a:ext cx="9143280" cy="1285200"/>
          </a:xfrm>
          <a:prstGeom prst="rect">
            <a:avLst/>
          </a:prstGeom>
          <a:ln>
            <a:noFill/>
          </a:ln>
        </p:spPr>
      </p:pic>
      <p:pic>
        <p:nvPicPr>
          <p:cNvPr id="289" name="Google Shape;339;p60" descr=""/>
          <p:cNvPicPr/>
          <p:nvPr/>
        </p:nvPicPr>
        <p:blipFill>
          <a:blip r:embed="rId2"/>
          <a:stretch/>
        </p:blipFill>
        <p:spPr>
          <a:xfrm>
            <a:off x="1604160" y="4776840"/>
            <a:ext cx="6264720" cy="365760"/>
          </a:xfrm>
          <a:prstGeom prst="rect">
            <a:avLst/>
          </a:prstGeom>
          <a:ln>
            <a:noFill/>
          </a:ln>
        </p:spPr>
      </p:pic>
      <p:sp>
        <p:nvSpPr>
          <p:cNvPr id="290" name="CustomShape 1"/>
          <p:cNvSpPr/>
          <p:nvPr/>
        </p:nvSpPr>
        <p:spPr>
          <a:xfrm>
            <a:off x="2047680" y="1327320"/>
            <a:ext cx="5625000" cy="615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1" name="Google Shape;341;p60" descr=""/>
          <p:cNvPicPr/>
          <p:nvPr/>
        </p:nvPicPr>
        <p:blipFill>
          <a:blip r:embed="rId3"/>
          <a:stretch/>
        </p:blipFill>
        <p:spPr>
          <a:xfrm>
            <a:off x="271800" y="1985040"/>
            <a:ext cx="1513440" cy="2086200"/>
          </a:xfrm>
          <a:prstGeom prst="rect">
            <a:avLst/>
          </a:prstGeom>
          <a:ln w="9360">
            <a:solidFill>
              <a:schemeClr val="dk1"/>
            </a:solidFill>
            <a:round/>
          </a:ln>
        </p:spPr>
      </p:pic>
      <p:sp>
        <p:nvSpPr>
          <p:cNvPr id="292" name="CustomShape 2"/>
          <p:cNvSpPr/>
          <p:nvPr/>
        </p:nvSpPr>
        <p:spPr>
          <a:xfrm rot="21532800">
            <a:off x="1861200" y="2872080"/>
            <a:ext cx="492120" cy="31680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80808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3" name="Google Shape;343;p60" descr=""/>
          <p:cNvPicPr/>
          <p:nvPr/>
        </p:nvPicPr>
        <p:blipFill>
          <a:blip r:embed="rId4"/>
          <a:stretch/>
        </p:blipFill>
        <p:spPr>
          <a:xfrm rot="2258400">
            <a:off x="6086880" y="2798640"/>
            <a:ext cx="749880" cy="464040"/>
          </a:xfrm>
          <a:prstGeom prst="rect">
            <a:avLst/>
          </a:prstGeom>
          <a:ln>
            <a:noFill/>
          </a:ln>
        </p:spPr>
      </p:pic>
      <p:pic>
        <p:nvPicPr>
          <p:cNvPr id="294" name="Google Shape;344;p60" descr=""/>
          <p:cNvPicPr/>
          <p:nvPr/>
        </p:nvPicPr>
        <p:blipFill>
          <a:blip r:embed="rId5"/>
          <a:stretch/>
        </p:blipFill>
        <p:spPr>
          <a:xfrm>
            <a:off x="4966200" y="1818000"/>
            <a:ext cx="876240" cy="838800"/>
          </a:xfrm>
          <a:prstGeom prst="rect">
            <a:avLst/>
          </a:prstGeom>
          <a:ln>
            <a:noFill/>
          </a:ln>
        </p:spPr>
      </p:pic>
      <p:pic>
        <p:nvPicPr>
          <p:cNvPr id="295" name="Google Shape;345;p60" descr=""/>
          <p:cNvPicPr/>
          <p:nvPr/>
        </p:nvPicPr>
        <p:blipFill>
          <a:blip r:embed="rId6"/>
          <a:stretch/>
        </p:blipFill>
        <p:spPr>
          <a:xfrm>
            <a:off x="4957920" y="3553920"/>
            <a:ext cx="821880" cy="1074960"/>
          </a:xfrm>
          <a:prstGeom prst="rect">
            <a:avLst/>
          </a:prstGeom>
          <a:ln>
            <a:noFill/>
          </a:ln>
        </p:spPr>
      </p:pic>
      <p:pic>
        <p:nvPicPr>
          <p:cNvPr id="296" name="Google Shape;346;p60" descr=""/>
          <p:cNvPicPr/>
          <p:nvPr/>
        </p:nvPicPr>
        <p:blipFill>
          <a:blip r:embed="rId7"/>
          <a:stretch/>
        </p:blipFill>
        <p:spPr>
          <a:xfrm>
            <a:off x="2433600" y="1985040"/>
            <a:ext cx="1500840" cy="2091960"/>
          </a:xfrm>
          <a:prstGeom prst="rect">
            <a:avLst/>
          </a:prstGeom>
          <a:ln w="9360">
            <a:solidFill>
              <a:schemeClr val="dk1"/>
            </a:solidFill>
            <a:round/>
          </a:ln>
        </p:spPr>
      </p:pic>
      <p:sp>
        <p:nvSpPr>
          <p:cNvPr id="297" name="CustomShape 3"/>
          <p:cNvSpPr/>
          <p:nvPr/>
        </p:nvSpPr>
        <p:spPr>
          <a:xfrm>
            <a:off x="4347360" y="2941920"/>
            <a:ext cx="394920" cy="326160"/>
          </a:xfrm>
          <a:prstGeom prst="mathPlus">
            <a:avLst>
              <a:gd name="adj1" fmla="val 23520"/>
            </a:avLst>
          </a:prstGeom>
          <a:solidFill>
            <a:srgbClr val="80808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98" name="CustomShape 4"/>
          <p:cNvSpPr/>
          <p:nvPr/>
        </p:nvSpPr>
        <p:spPr>
          <a:xfrm>
            <a:off x="4322880" y="3876120"/>
            <a:ext cx="394920" cy="326160"/>
          </a:xfrm>
          <a:prstGeom prst="mathPlus">
            <a:avLst>
              <a:gd name="adj1" fmla="val 23520"/>
            </a:avLst>
          </a:prstGeom>
          <a:solidFill>
            <a:srgbClr val="80808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99" name="Google Shape;349;p60" descr=""/>
          <p:cNvPicPr/>
          <p:nvPr/>
        </p:nvPicPr>
        <p:blipFill>
          <a:blip r:embed="rId8"/>
          <a:stretch/>
        </p:blipFill>
        <p:spPr>
          <a:xfrm>
            <a:off x="7031520" y="1857240"/>
            <a:ext cx="1663920" cy="2393640"/>
          </a:xfrm>
          <a:prstGeom prst="rect">
            <a:avLst/>
          </a:prstGeom>
          <a:ln w="190440">
            <a:solidFill>
              <a:srgbClr val="ffffff"/>
            </a:solidFill>
            <a:miter/>
          </a:ln>
          <a:effectLst>
            <a:outerShdw algn="tl" blurRad="65000" dir="12889470" dist="50432" kx="195054" ky="195054" rotWithShape="0">
              <a:srgbClr val="000000">
                <a:alpha val="30000"/>
              </a:srgbClr>
            </a:outerShdw>
          </a:effectLst>
        </p:spPr>
      </p:pic>
      <p:pic>
        <p:nvPicPr>
          <p:cNvPr id="300" name="Google Shape;350;p60" descr=""/>
          <p:cNvPicPr/>
          <p:nvPr/>
        </p:nvPicPr>
        <p:blipFill>
          <a:blip r:embed="rId9"/>
          <a:stretch/>
        </p:blipFill>
        <p:spPr>
          <a:xfrm>
            <a:off x="4916880" y="2786400"/>
            <a:ext cx="975600" cy="636840"/>
          </a:xfrm>
          <a:prstGeom prst="rect">
            <a:avLst/>
          </a:prstGeom>
          <a:ln>
            <a:noFill/>
          </a:ln>
        </p:spPr>
      </p:pic>
      <p:sp>
        <p:nvSpPr>
          <p:cNvPr id="301" name="CustomShape 5"/>
          <p:cNvSpPr/>
          <p:nvPr/>
        </p:nvSpPr>
        <p:spPr>
          <a:xfrm>
            <a:off x="4347360" y="2074320"/>
            <a:ext cx="394920" cy="326160"/>
          </a:xfrm>
          <a:prstGeom prst="mathPlus">
            <a:avLst>
              <a:gd name="adj1" fmla="val 23520"/>
            </a:avLst>
          </a:prstGeom>
          <a:solidFill>
            <a:srgbClr val="808080"/>
          </a:solidFill>
          <a:ln w="936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02" name="Group 6"/>
          <p:cNvGrpSpPr/>
          <p:nvPr/>
        </p:nvGrpSpPr>
        <p:grpSpPr>
          <a:xfrm>
            <a:off x="0" y="1143000"/>
            <a:ext cx="9143280" cy="570960"/>
            <a:chOff x="0" y="1143000"/>
            <a:chExt cx="9143280" cy="570960"/>
          </a:xfrm>
        </p:grpSpPr>
        <p:sp>
          <p:nvSpPr>
            <p:cNvPr id="303" name="CustomShape 7"/>
            <p:cNvSpPr/>
            <p:nvPr/>
          </p:nvSpPr>
          <p:spPr>
            <a:xfrm>
              <a:off x="0" y="1207800"/>
              <a:ext cx="9143280" cy="506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tIns="91440" bIns="91440">
              <a:noAutofit/>
            </a:bodyPr>
            <a:p>
              <a:pPr>
                <a:lnSpc>
                  <a:spcPct val="100000"/>
                </a:lnSpc>
              </a:pP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 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ESTRATEGIA CANARIA “</a:t>
              </a:r>
              <a:r>
                <a:rPr b="1" i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ISLAS Y MUNICIPIOS PROMOTORES DE SALUD</a:t>
              </a:r>
              <a:r>
                <a:rPr b="1" lang="es-ES" sz="1800" spc="-1" strike="noStrike">
                  <a:solidFill>
                    <a:srgbClr val="073763"/>
                  </a:solidFill>
                  <a:latin typeface="Arial"/>
                  <a:ea typeface="Arial"/>
                </a:rPr>
                <a:t>”</a:t>
              </a:r>
              <a:endParaRPr b="0" lang="es-ES" sz="1800" spc="-1" strike="noStrike">
                <a:latin typeface="Arial"/>
              </a:endParaRPr>
            </a:p>
          </p:txBody>
        </p:sp>
        <p:pic>
          <p:nvPicPr>
            <p:cNvPr id="304" name="Google Shape;354;p60" descr=""/>
            <p:cNvPicPr/>
            <p:nvPr/>
          </p:nvPicPr>
          <p:blipFill>
            <a:blip r:embed="rId10"/>
            <a:stretch/>
          </p:blipFill>
          <p:spPr>
            <a:xfrm>
              <a:off x="8358120" y="1143000"/>
              <a:ext cx="678240" cy="505800"/>
            </a:xfrm>
            <a:prstGeom prst="rect">
              <a:avLst/>
            </a:prstGeom>
            <a:ln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</TotalTime>
  <Application>LibreOffice/6.3.5.2$Windows_X86_64 LibreOffice_project/dd0751754f11728f69b42ee2af66670068624673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es-ES</dc:language>
  <cp:lastModifiedBy/>
  <dcterms:modified xsi:type="dcterms:W3CDTF">2021-02-26T10:48:11Z</dcterms:modified>
  <cp:revision>2</cp:revision>
  <dc:subject/>
  <dc:title/>
</cp:coreProperties>
</file>